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95" r:id="rId1"/>
  </p:sldMasterIdLst>
  <p:notesMasterIdLst>
    <p:notesMasterId r:id="rId99"/>
  </p:notesMasterIdLst>
  <p:sldIdLst>
    <p:sldId id="256" r:id="rId2"/>
    <p:sldId id="316" r:id="rId3"/>
    <p:sldId id="317" r:id="rId4"/>
    <p:sldId id="257" r:id="rId5"/>
    <p:sldId id="312" r:id="rId6"/>
    <p:sldId id="313" r:id="rId7"/>
    <p:sldId id="258" r:id="rId8"/>
    <p:sldId id="323" r:id="rId9"/>
    <p:sldId id="259" r:id="rId10"/>
    <p:sldId id="379" r:id="rId11"/>
    <p:sldId id="260" r:id="rId12"/>
    <p:sldId id="261" r:id="rId13"/>
    <p:sldId id="262" r:id="rId14"/>
    <p:sldId id="314" r:id="rId15"/>
    <p:sldId id="263" r:id="rId16"/>
    <p:sldId id="264" r:id="rId17"/>
    <p:sldId id="265" r:id="rId18"/>
    <p:sldId id="315" r:id="rId19"/>
    <p:sldId id="266" r:id="rId20"/>
    <p:sldId id="322" r:id="rId21"/>
    <p:sldId id="267" r:id="rId22"/>
    <p:sldId id="324" r:id="rId23"/>
    <p:sldId id="320" r:id="rId24"/>
    <p:sldId id="321" r:id="rId25"/>
    <p:sldId id="403" r:id="rId26"/>
    <p:sldId id="325" r:id="rId27"/>
    <p:sldId id="326" r:id="rId28"/>
    <p:sldId id="404" r:id="rId29"/>
    <p:sldId id="443" r:id="rId30"/>
    <p:sldId id="444" r:id="rId31"/>
    <p:sldId id="436" r:id="rId32"/>
    <p:sldId id="445" r:id="rId33"/>
    <p:sldId id="437" r:id="rId34"/>
    <p:sldId id="442" r:id="rId35"/>
    <p:sldId id="438" r:id="rId36"/>
    <p:sldId id="439" r:id="rId37"/>
    <p:sldId id="331" r:id="rId38"/>
    <p:sldId id="327" r:id="rId39"/>
    <p:sldId id="332" r:id="rId40"/>
    <p:sldId id="271" r:id="rId41"/>
    <p:sldId id="393" r:id="rId42"/>
    <p:sldId id="337" r:id="rId43"/>
    <p:sldId id="347" r:id="rId44"/>
    <p:sldId id="338" r:id="rId45"/>
    <p:sldId id="341" r:id="rId46"/>
    <p:sldId id="340" r:id="rId47"/>
    <p:sldId id="349" r:id="rId48"/>
    <p:sldId id="344" r:id="rId49"/>
    <p:sldId id="446" r:id="rId50"/>
    <p:sldId id="396" r:id="rId51"/>
    <p:sldId id="397" r:id="rId52"/>
    <p:sldId id="398" r:id="rId53"/>
    <p:sldId id="399" r:id="rId54"/>
    <p:sldId id="400" r:id="rId55"/>
    <p:sldId id="401" r:id="rId56"/>
    <p:sldId id="402" r:id="rId57"/>
    <p:sldId id="440" r:id="rId58"/>
    <p:sldId id="365" r:id="rId59"/>
    <p:sldId id="366" r:id="rId60"/>
    <p:sldId id="367" r:id="rId61"/>
    <p:sldId id="368" r:id="rId62"/>
    <p:sldId id="369" r:id="rId63"/>
    <p:sldId id="364" r:id="rId64"/>
    <p:sldId id="405" r:id="rId65"/>
    <p:sldId id="441" r:id="rId66"/>
    <p:sldId id="377" r:id="rId67"/>
    <p:sldId id="435" r:id="rId68"/>
    <p:sldId id="424" r:id="rId69"/>
    <p:sldId id="425" r:id="rId70"/>
    <p:sldId id="426" r:id="rId71"/>
    <p:sldId id="427" r:id="rId72"/>
    <p:sldId id="428" r:id="rId73"/>
    <p:sldId id="429" r:id="rId74"/>
    <p:sldId id="430" r:id="rId75"/>
    <p:sldId id="431" r:id="rId76"/>
    <p:sldId id="432" r:id="rId77"/>
    <p:sldId id="433" r:id="rId78"/>
    <p:sldId id="434" r:id="rId79"/>
    <p:sldId id="382" r:id="rId80"/>
    <p:sldId id="378" r:id="rId81"/>
    <p:sldId id="284" r:id="rId82"/>
    <p:sldId id="285" r:id="rId83"/>
    <p:sldId id="286" r:id="rId84"/>
    <p:sldId id="413" r:id="rId85"/>
    <p:sldId id="414" r:id="rId86"/>
    <p:sldId id="415" r:id="rId87"/>
    <p:sldId id="416" r:id="rId88"/>
    <p:sldId id="287" r:id="rId89"/>
    <p:sldId id="289" r:id="rId90"/>
    <p:sldId id="407" r:id="rId91"/>
    <p:sldId id="406" r:id="rId92"/>
    <p:sldId id="408" r:id="rId93"/>
    <p:sldId id="409" r:id="rId94"/>
    <p:sldId id="410" r:id="rId95"/>
    <p:sldId id="411" r:id="rId96"/>
    <p:sldId id="380" r:id="rId97"/>
    <p:sldId id="311" r:id="rId9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8" autoAdjust="0"/>
    <p:restoredTop sz="88805" autoAdjust="0"/>
  </p:normalViewPr>
  <p:slideViewPr>
    <p:cSldViewPr snapToObjects="1">
      <p:cViewPr varScale="1">
        <p:scale>
          <a:sx n="112" d="100"/>
          <a:sy n="112" d="100"/>
        </p:scale>
        <p:origin x="161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490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notesMaster" Target="notesMasters/notesMaster1.xml"/><Relationship Id="rId10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5F6641-AD2D-44A0-8B79-C543DF98252F}" type="doc">
      <dgm:prSet loTypeId="urn:microsoft.com/office/officeart/2005/8/layout/hList9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CFDAA875-C060-462F-B777-74CBB3015CD3}">
      <dgm:prSet/>
      <dgm:spPr/>
      <dgm:t>
        <a:bodyPr/>
        <a:lstStyle/>
        <a:p>
          <a:pPr rtl="0"/>
          <a:r>
            <a:rPr lang="zh-CN" baseline="0" dirty="0"/>
            <a:t>目标</a:t>
          </a:r>
          <a:endParaRPr lang="zh-CN" dirty="0"/>
        </a:p>
      </dgm:t>
    </dgm:pt>
    <dgm:pt modelId="{B15E3ECC-7B78-4C0B-BB23-61FAED17B242}" type="parTrans" cxnId="{0342978D-F487-478F-93C7-BA77C38B3AA4}">
      <dgm:prSet/>
      <dgm:spPr/>
      <dgm:t>
        <a:bodyPr/>
        <a:lstStyle/>
        <a:p>
          <a:endParaRPr lang="zh-CN" altLang="en-US"/>
        </a:p>
      </dgm:t>
    </dgm:pt>
    <dgm:pt modelId="{6E6A8350-0BD0-4A99-88C4-45BBB1B00C30}" type="sibTrans" cxnId="{0342978D-F487-478F-93C7-BA77C38B3AA4}">
      <dgm:prSet/>
      <dgm:spPr/>
      <dgm:t>
        <a:bodyPr/>
        <a:lstStyle/>
        <a:p>
          <a:endParaRPr lang="zh-CN" altLang="en-US"/>
        </a:p>
      </dgm:t>
    </dgm:pt>
    <dgm:pt modelId="{35BE9BC9-FCB9-412B-BB9F-DC3477A102D3}">
      <dgm:prSet custT="1"/>
      <dgm:spPr/>
      <dgm:t>
        <a:bodyPr/>
        <a:lstStyle/>
        <a:p>
          <a:pPr rtl="0"/>
          <a:r>
            <a:rPr lang="zh-CN" altLang="en-US" sz="2800" baseline="0" dirty="0"/>
            <a:t>提高处理机的利用率</a:t>
          </a:r>
          <a:endParaRPr lang="zh-CN" altLang="en-US" sz="2800" dirty="0"/>
        </a:p>
      </dgm:t>
    </dgm:pt>
    <dgm:pt modelId="{5EEF9A25-3B96-4053-9830-DE132985C336}" type="parTrans" cxnId="{4B5B57F4-FCDC-4477-A413-8C90F922C70E}">
      <dgm:prSet/>
      <dgm:spPr/>
      <dgm:t>
        <a:bodyPr/>
        <a:lstStyle/>
        <a:p>
          <a:endParaRPr lang="zh-CN" altLang="en-US"/>
        </a:p>
      </dgm:t>
    </dgm:pt>
    <dgm:pt modelId="{9C7EE564-EB60-4806-A0A7-AB447A3A88F4}" type="sibTrans" cxnId="{4B5B57F4-FCDC-4477-A413-8C90F922C70E}">
      <dgm:prSet/>
      <dgm:spPr/>
      <dgm:t>
        <a:bodyPr/>
        <a:lstStyle/>
        <a:p>
          <a:endParaRPr lang="zh-CN" altLang="en-US"/>
        </a:p>
      </dgm:t>
    </dgm:pt>
    <dgm:pt modelId="{E014C637-3556-438D-B811-0D249A7016A5}">
      <dgm:prSet custT="1"/>
      <dgm:spPr/>
      <dgm:t>
        <a:bodyPr/>
        <a:lstStyle/>
        <a:p>
          <a:pPr rtl="0"/>
          <a:r>
            <a:rPr lang="zh-CN" altLang="en-US" sz="2800" baseline="0"/>
            <a:t>提高系统吞吐量</a:t>
          </a:r>
          <a:endParaRPr lang="zh-CN" altLang="en-US" sz="2800"/>
        </a:p>
      </dgm:t>
    </dgm:pt>
    <dgm:pt modelId="{90ED1CFE-F855-454E-9714-1A19E07FCC50}" type="parTrans" cxnId="{57781F4C-8C6E-4B77-A57A-D91CB40C80E7}">
      <dgm:prSet/>
      <dgm:spPr/>
      <dgm:t>
        <a:bodyPr/>
        <a:lstStyle/>
        <a:p>
          <a:endParaRPr lang="zh-CN" altLang="en-US"/>
        </a:p>
      </dgm:t>
    </dgm:pt>
    <dgm:pt modelId="{094507CC-87B9-49F2-812A-E29F45521F79}" type="sibTrans" cxnId="{57781F4C-8C6E-4B77-A57A-D91CB40C80E7}">
      <dgm:prSet/>
      <dgm:spPr/>
      <dgm:t>
        <a:bodyPr/>
        <a:lstStyle/>
        <a:p>
          <a:endParaRPr lang="zh-CN" altLang="en-US"/>
        </a:p>
      </dgm:t>
    </dgm:pt>
    <dgm:pt modelId="{AE4D20D0-AC2F-423F-9C81-77E1DAD3BBB2}">
      <dgm:prSet custT="1"/>
      <dgm:spPr/>
      <dgm:t>
        <a:bodyPr/>
        <a:lstStyle/>
        <a:p>
          <a:pPr rtl="0"/>
          <a:r>
            <a:rPr lang="zh-CN" altLang="en-US" sz="2800" baseline="0" dirty="0"/>
            <a:t>尽量减少进程的响应时间</a:t>
          </a:r>
          <a:endParaRPr lang="zh-CN" altLang="en-US" sz="2800" dirty="0"/>
        </a:p>
      </dgm:t>
    </dgm:pt>
    <dgm:pt modelId="{775D792A-2DAE-4FE6-A100-FAB46C769358}" type="parTrans" cxnId="{63631D2A-3F6C-4B9E-9A07-D903CC0B30D0}">
      <dgm:prSet/>
      <dgm:spPr/>
      <dgm:t>
        <a:bodyPr/>
        <a:lstStyle/>
        <a:p>
          <a:endParaRPr lang="zh-CN" altLang="en-US"/>
        </a:p>
      </dgm:t>
    </dgm:pt>
    <dgm:pt modelId="{237D734F-7C8B-4D12-A009-DF7C50ECA085}" type="sibTrans" cxnId="{63631D2A-3F6C-4B9E-9A07-D903CC0B30D0}">
      <dgm:prSet/>
      <dgm:spPr/>
      <dgm:t>
        <a:bodyPr/>
        <a:lstStyle/>
        <a:p>
          <a:endParaRPr lang="zh-CN" altLang="en-US"/>
        </a:p>
      </dgm:t>
    </dgm:pt>
    <dgm:pt modelId="{729F7A75-6E2F-4E1D-98E8-4DC617DCA8DA}">
      <dgm:prSet custT="1"/>
      <dgm:spPr/>
      <dgm:t>
        <a:bodyPr/>
        <a:lstStyle/>
        <a:p>
          <a:pPr rtl="0"/>
          <a:r>
            <a:rPr lang="zh-CN" altLang="en-US" sz="2800" baseline="0"/>
            <a:t>防止进程长期得不到运行</a:t>
          </a:r>
          <a:endParaRPr lang="zh-CN" altLang="en-US" sz="2800"/>
        </a:p>
      </dgm:t>
    </dgm:pt>
    <dgm:pt modelId="{D1A24B65-18F4-48BB-9BEB-8FC675932F09}" type="parTrans" cxnId="{AEF0C993-034F-4D6D-B560-82D100B4F612}">
      <dgm:prSet/>
      <dgm:spPr/>
      <dgm:t>
        <a:bodyPr/>
        <a:lstStyle/>
        <a:p>
          <a:endParaRPr lang="zh-CN" altLang="en-US"/>
        </a:p>
      </dgm:t>
    </dgm:pt>
    <dgm:pt modelId="{1357765B-5030-4B30-A7E5-82B176285131}" type="sibTrans" cxnId="{AEF0C993-034F-4D6D-B560-82D100B4F612}">
      <dgm:prSet/>
      <dgm:spPr/>
      <dgm:t>
        <a:bodyPr/>
        <a:lstStyle/>
        <a:p>
          <a:endParaRPr lang="zh-CN" altLang="en-US"/>
        </a:p>
      </dgm:t>
    </dgm:pt>
    <dgm:pt modelId="{CCC49C59-A389-4FA8-807F-21F1817378F1}">
      <dgm:prSet/>
      <dgm:spPr/>
      <dgm:t>
        <a:bodyPr/>
        <a:lstStyle/>
        <a:p>
          <a:pPr rtl="0"/>
          <a:r>
            <a:rPr lang="zh-CN" baseline="0" dirty="0"/>
            <a:t>原则</a:t>
          </a:r>
          <a:endParaRPr lang="zh-CN" dirty="0"/>
        </a:p>
      </dgm:t>
    </dgm:pt>
    <dgm:pt modelId="{A667FF4F-390C-45C1-9AED-EA155323AAF0}" type="parTrans" cxnId="{D52011A6-A1C2-41FE-ADB6-7EEAA77FECAC}">
      <dgm:prSet/>
      <dgm:spPr/>
      <dgm:t>
        <a:bodyPr/>
        <a:lstStyle/>
        <a:p>
          <a:endParaRPr lang="zh-CN" altLang="en-US"/>
        </a:p>
      </dgm:t>
    </dgm:pt>
    <dgm:pt modelId="{DA537BD2-3440-4165-A657-6E6A03E4F3AB}" type="sibTrans" cxnId="{D52011A6-A1C2-41FE-ADB6-7EEAA77FECAC}">
      <dgm:prSet/>
      <dgm:spPr/>
      <dgm:t>
        <a:bodyPr/>
        <a:lstStyle/>
        <a:p>
          <a:endParaRPr lang="zh-CN" altLang="en-US"/>
        </a:p>
      </dgm:t>
    </dgm:pt>
    <dgm:pt modelId="{3BFA8458-8899-47A1-8456-C63E00307C4A}">
      <dgm:prSet custT="1"/>
      <dgm:spPr/>
      <dgm:t>
        <a:bodyPr/>
        <a:lstStyle/>
        <a:p>
          <a:pPr rtl="0"/>
          <a:r>
            <a:rPr lang="zh-CN" altLang="en-US" sz="2800" baseline="0"/>
            <a:t>用户需要</a:t>
          </a:r>
          <a:endParaRPr lang="zh-CN" altLang="en-US" sz="2800"/>
        </a:p>
      </dgm:t>
    </dgm:pt>
    <dgm:pt modelId="{ED564948-4F55-4A04-BE5C-094D9DB040D8}" type="parTrans" cxnId="{C3FCA8D1-F69F-45DB-BF28-F82E00879E32}">
      <dgm:prSet/>
      <dgm:spPr/>
      <dgm:t>
        <a:bodyPr/>
        <a:lstStyle/>
        <a:p>
          <a:endParaRPr lang="zh-CN" altLang="en-US"/>
        </a:p>
      </dgm:t>
    </dgm:pt>
    <dgm:pt modelId="{F610F78A-FB8A-4590-9281-AD5AD15C12D0}" type="sibTrans" cxnId="{C3FCA8D1-F69F-45DB-BF28-F82E00879E32}">
      <dgm:prSet/>
      <dgm:spPr/>
      <dgm:t>
        <a:bodyPr/>
        <a:lstStyle/>
        <a:p>
          <a:endParaRPr lang="zh-CN" altLang="en-US"/>
        </a:p>
      </dgm:t>
    </dgm:pt>
    <dgm:pt modelId="{2477979A-4B88-4731-8AE7-A495816E4FEE}">
      <dgm:prSet custT="1"/>
      <dgm:spPr/>
      <dgm:t>
        <a:bodyPr/>
        <a:lstStyle/>
        <a:p>
          <a:pPr rtl="0"/>
          <a:r>
            <a:rPr lang="zh-CN" altLang="en-US" sz="2800" baseline="0" dirty="0"/>
            <a:t>系统需要</a:t>
          </a:r>
          <a:endParaRPr lang="zh-CN" altLang="en-US" sz="2800" dirty="0"/>
        </a:p>
      </dgm:t>
    </dgm:pt>
    <dgm:pt modelId="{7CC2A410-CF76-4B95-917B-DF514250CA28}" type="parTrans" cxnId="{DAA7E44F-0F53-4650-9243-38595318787C}">
      <dgm:prSet/>
      <dgm:spPr/>
      <dgm:t>
        <a:bodyPr/>
        <a:lstStyle/>
        <a:p>
          <a:endParaRPr lang="zh-CN" altLang="en-US"/>
        </a:p>
      </dgm:t>
    </dgm:pt>
    <dgm:pt modelId="{86CF3D79-9447-4471-A976-8A754FE933D4}" type="sibTrans" cxnId="{DAA7E44F-0F53-4650-9243-38595318787C}">
      <dgm:prSet/>
      <dgm:spPr/>
      <dgm:t>
        <a:bodyPr/>
        <a:lstStyle/>
        <a:p>
          <a:endParaRPr lang="zh-CN" altLang="en-US"/>
        </a:p>
      </dgm:t>
    </dgm:pt>
    <dgm:pt modelId="{A17A20F1-34CF-4769-8733-07581497FB70}" type="pres">
      <dgm:prSet presAssocID="{4B5F6641-AD2D-44A0-8B79-C543DF98252F}" presName="list" presStyleCnt="0">
        <dgm:presLayoutVars>
          <dgm:dir/>
          <dgm:animLvl val="lvl"/>
        </dgm:presLayoutVars>
      </dgm:prSet>
      <dgm:spPr/>
    </dgm:pt>
    <dgm:pt modelId="{546DCF2F-854C-468B-A563-F8AF18A3E344}" type="pres">
      <dgm:prSet presAssocID="{CFDAA875-C060-462F-B777-74CBB3015CD3}" presName="posSpace" presStyleCnt="0"/>
      <dgm:spPr/>
    </dgm:pt>
    <dgm:pt modelId="{ECDF025A-DDF3-4DE6-8472-1B484B3871F6}" type="pres">
      <dgm:prSet presAssocID="{CFDAA875-C060-462F-B777-74CBB3015CD3}" presName="vertFlow" presStyleCnt="0"/>
      <dgm:spPr/>
    </dgm:pt>
    <dgm:pt modelId="{7F76761C-55A4-4933-B79A-919E0A891F4F}" type="pres">
      <dgm:prSet presAssocID="{CFDAA875-C060-462F-B777-74CBB3015CD3}" presName="topSpace" presStyleCnt="0"/>
      <dgm:spPr/>
    </dgm:pt>
    <dgm:pt modelId="{A1063AB7-A03E-4622-9258-7D9E22645250}" type="pres">
      <dgm:prSet presAssocID="{CFDAA875-C060-462F-B777-74CBB3015CD3}" presName="firstComp" presStyleCnt="0"/>
      <dgm:spPr/>
    </dgm:pt>
    <dgm:pt modelId="{F80C6310-4B59-4DF1-A6EF-3FAB33B71363}" type="pres">
      <dgm:prSet presAssocID="{CFDAA875-C060-462F-B777-74CBB3015CD3}" presName="firstChild" presStyleLbl="bgAccFollowNode1" presStyleIdx="0" presStyleCnt="6" custScaleX="172940"/>
      <dgm:spPr/>
    </dgm:pt>
    <dgm:pt modelId="{F302E34B-6378-4E9E-9A22-0DBBF7D0A509}" type="pres">
      <dgm:prSet presAssocID="{CFDAA875-C060-462F-B777-74CBB3015CD3}" presName="firstChildTx" presStyleLbl="bgAccFollowNode1" presStyleIdx="0" presStyleCnt="6">
        <dgm:presLayoutVars>
          <dgm:bulletEnabled val="1"/>
        </dgm:presLayoutVars>
      </dgm:prSet>
      <dgm:spPr/>
    </dgm:pt>
    <dgm:pt modelId="{C8263E5D-DADB-4224-8BFF-4EF6AA7B57BC}" type="pres">
      <dgm:prSet presAssocID="{E014C637-3556-438D-B811-0D249A7016A5}" presName="comp" presStyleCnt="0"/>
      <dgm:spPr/>
    </dgm:pt>
    <dgm:pt modelId="{74593AA3-3F26-4770-A2BB-C4C8DF74F5F0}" type="pres">
      <dgm:prSet presAssocID="{E014C637-3556-438D-B811-0D249A7016A5}" presName="child" presStyleLbl="bgAccFollowNode1" presStyleIdx="1" presStyleCnt="6" custScaleX="172940"/>
      <dgm:spPr/>
    </dgm:pt>
    <dgm:pt modelId="{0A5E6DB9-D8DF-4DDF-A250-7CF57D105E19}" type="pres">
      <dgm:prSet presAssocID="{E014C637-3556-438D-B811-0D249A7016A5}" presName="childTx" presStyleLbl="bgAccFollowNode1" presStyleIdx="1" presStyleCnt="6">
        <dgm:presLayoutVars>
          <dgm:bulletEnabled val="1"/>
        </dgm:presLayoutVars>
      </dgm:prSet>
      <dgm:spPr/>
    </dgm:pt>
    <dgm:pt modelId="{BA96C1C5-718D-4A57-8A5B-3DC9241F99EB}" type="pres">
      <dgm:prSet presAssocID="{AE4D20D0-AC2F-423F-9C81-77E1DAD3BBB2}" presName="comp" presStyleCnt="0"/>
      <dgm:spPr/>
    </dgm:pt>
    <dgm:pt modelId="{7A429F71-D713-4BA3-A126-1C9B980ABD99}" type="pres">
      <dgm:prSet presAssocID="{AE4D20D0-AC2F-423F-9C81-77E1DAD3BBB2}" presName="child" presStyleLbl="bgAccFollowNode1" presStyleIdx="2" presStyleCnt="6" custScaleX="172940"/>
      <dgm:spPr/>
    </dgm:pt>
    <dgm:pt modelId="{56878FAF-E2B2-4B1A-9BF1-246280F4FB5E}" type="pres">
      <dgm:prSet presAssocID="{AE4D20D0-AC2F-423F-9C81-77E1DAD3BBB2}" presName="childTx" presStyleLbl="bgAccFollowNode1" presStyleIdx="2" presStyleCnt="6">
        <dgm:presLayoutVars>
          <dgm:bulletEnabled val="1"/>
        </dgm:presLayoutVars>
      </dgm:prSet>
      <dgm:spPr/>
    </dgm:pt>
    <dgm:pt modelId="{B754C299-73F1-42A3-BDA2-2BE69B8A1B23}" type="pres">
      <dgm:prSet presAssocID="{729F7A75-6E2F-4E1D-98E8-4DC617DCA8DA}" presName="comp" presStyleCnt="0"/>
      <dgm:spPr/>
    </dgm:pt>
    <dgm:pt modelId="{FCCCBA7D-202A-4A2D-BFD5-E536145565E0}" type="pres">
      <dgm:prSet presAssocID="{729F7A75-6E2F-4E1D-98E8-4DC617DCA8DA}" presName="child" presStyleLbl="bgAccFollowNode1" presStyleIdx="3" presStyleCnt="6" custScaleX="172940"/>
      <dgm:spPr/>
    </dgm:pt>
    <dgm:pt modelId="{16696220-7C41-41B4-95A4-393348B7AE5F}" type="pres">
      <dgm:prSet presAssocID="{729F7A75-6E2F-4E1D-98E8-4DC617DCA8DA}" presName="childTx" presStyleLbl="bgAccFollowNode1" presStyleIdx="3" presStyleCnt="6">
        <dgm:presLayoutVars>
          <dgm:bulletEnabled val="1"/>
        </dgm:presLayoutVars>
      </dgm:prSet>
      <dgm:spPr/>
    </dgm:pt>
    <dgm:pt modelId="{5E95A60E-498D-4A64-B921-BCDE088AD1B1}" type="pres">
      <dgm:prSet presAssocID="{CFDAA875-C060-462F-B777-74CBB3015CD3}" presName="negSpace" presStyleCnt="0"/>
      <dgm:spPr/>
    </dgm:pt>
    <dgm:pt modelId="{F3A708CD-06BF-4C67-BB17-5F5A15D07D48}" type="pres">
      <dgm:prSet presAssocID="{CFDAA875-C060-462F-B777-74CBB3015CD3}" presName="circle" presStyleLbl="node1" presStyleIdx="0" presStyleCnt="2" custLinFactX="-100000" custLinFactNeighborX="-109775" custLinFactNeighborY="-2738"/>
      <dgm:spPr/>
    </dgm:pt>
    <dgm:pt modelId="{40A9DE41-B10E-48EC-A806-1CAD1432D157}" type="pres">
      <dgm:prSet presAssocID="{6E6A8350-0BD0-4A99-88C4-45BBB1B00C30}" presName="transSpace" presStyleCnt="0"/>
      <dgm:spPr/>
    </dgm:pt>
    <dgm:pt modelId="{F163F2B4-B190-43A7-B71C-F432620C400C}" type="pres">
      <dgm:prSet presAssocID="{CCC49C59-A389-4FA8-807F-21F1817378F1}" presName="posSpace" presStyleCnt="0"/>
      <dgm:spPr/>
    </dgm:pt>
    <dgm:pt modelId="{DA4C4ACC-3743-4849-8C5D-E0DB2FAA6F49}" type="pres">
      <dgm:prSet presAssocID="{CCC49C59-A389-4FA8-807F-21F1817378F1}" presName="vertFlow" presStyleCnt="0"/>
      <dgm:spPr/>
    </dgm:pt>
    <dgm:pt modelId="{D72048BE-5344-4750-B758-2C8F4381E878}" type="pres">
      <dgm:prSet presAssocID="{CCC49C59-A389-4FA8-807F-21F1817378F1}" presName="topSpace" presStyleCnt="0"/>
      <dgm:spPr/>
    </dgm:pt>
    <dgm:pt modelId="{D56991AE-6199-47AE-844F-351E433FB83A}" type="pres">
      <dgm:prSet presAssocID="{CCC49C59-A389-4FA8-807F-21F1817378F1}" presName="firstComp" presStyleCnt="0"/>
      <dgm:spPr/>
    </dgm:pt>
    <dgm:pt modelId="{ADEE27B3-BAFE-4635-BF53-52D5D931B70E}" type="pres">
      <dgm:prSet presAssocID="{CCC49C59-A389-4FA8-807F-21F1817378F1}" presName="firstChild" presStyleLbl="bgAccFollowNode1" presStyleIdx="4" presStyleCnt="6" custScaleX="117819"/>
      <dgm:spPr/>
    </dgm:pt>
    <dgm:pt modelId="{6C8A3548-15C9-4FFD-8E8E-E1039D71CD9E}" type="pres">
      <dgm:prSet presAssocID="{CCC49C59-A389-4FA8-807F-21F1817378F1}" presName="firstChildTx" presStyleLbl="bgAccFollowNode1" presStyleIdx="4" presStyleCnt="6">
        <dgm:presLayoutVars>
          <dgm:bulletEnabled val="1"/>
        </dgm:presLayoutVars>
      </dgm:prSet>
      <dgm:spPr/>
    </dgm:pt>
    <dgm:pt modelId="{5C335A80-1B96-4819-A549-B3BC82F637DA}" type="pres">
      <dgm:prSet presAssocID="{2477979A-4B88-4731-8AE7-A495816E4FEE}" presName="comp" presStyleCnt="0"/>
      <dgm:spPr/>
    </dgm:pt>
    <dgm:pt modelId="{CA578078-5A30-4F88-BCAD-9B77F8D1644B}" type="pres">
      <dgm:prSet presAssocID="{2477979A-4B88-4731-8AE7-A495816E4FEE}" presName="child" presStyleLbl="bgAccFollowNode1" presStyleIdx="5" presStyleCnt="6" custScaleX="117819"/>
      <dgm:spPr/>
    </dgm:pt>
    <dgm:pt modelId="{A44DA6C7-4F8E-463B-A21D-AF55467DFA5D}" type="pres">
      <dgm:prSet presAssocID="{2477979A-4B88-4731-8AE7-A495816E4FEE}" presName="childTx" presStyleLbl="bgAccFollowNode1" presStyleIdx="5" presStyleCnt="6">
        <dgm:presLayoutVars>
          <dgm:bulletEnabled val="1"/>
        </dgm:presLayoutVars>
      </dgm:prSet>
      <dgm:spPr/>
    </dgm:pt>
    <dgm:pt modelId="{4E2005A7-B1FB-4F8D-8E28-EF312180F71B}" type="pres">
      <dgm:prSet presAssocID="{CCC49C59-A389-4FA8-807F-21F1817378F1}" presName="negSpace" presStyleCnt="0"/>
      <dgm:spPr/>
    </dgm:pt>
    <dgm:pt modelId="{C37726C0-08E8-40FD-80DF-F362A3229C02}" type="pres">
      <dgm:prSet presAssocID="{CCC49C59-A389-4FA8-807F-21F1817378F1}" presName="circle" presStyleLbl="node1" presStyleIdx="1" presStyleCnt="2" custLinFactNeighborX="-16760" custLinFactNeighborY="626"/>
      <dgm:spPr/>
    </dgm:pt>
  </dgm:ptLst>
  <dgm:cxnLst>
    <dgm:cxn modelId="{1E91C21C-2FF2-433F-8EBA-055A72E31E3D}" type="presOf" srcId="{AE4D20D0-AC2F-423F-9C81-77E1DAD3BBB2}" destId="{56878FAF-E2B2-4B1A-9BF1-246280F4FB5E}" srcOrd="1" destOrd="0" presId="urn:microsoft.com/office/officeart/2005/8/layout/hList9"/>
    <dgm:cxn modelId="{3A652222-1E3E-4AF6-ABA2-A5D676E4303B}" type="presOf" srcId="{E014C637-3556-438D-B811-0D249A7016A5}" destId="{0A5E6DB9-D8DF-4DDF-A250-7CF57D105E19}" srcOrd="1" destOrd="0" presId="urn:microsoft.com/office/officeart/2005/8/layout/hList9"/>
    <dgm:cxn modelId="{63631D2A-3F6C-4B9E-9A07-D903CC0B30D0}" srcId="{CFDAA875-C060-462F-B777-74CBB3015CD3}" destId="{AE4D20D0-AC2F-423F-9C81-77E1DAD3BBB2}" srcOrd="2" destOrd="0" parTransId="{775D792A-2DAE-4FE6-A100-FAB46C769358}" sibTransId="{237D734F-7C8B-4D12-A009-DF7C50ECA085}"/>
    <dgm:cxn modelId="{E5EFE82A-932C-4C4C-AC6E-99A8C3E095D6}" type="presOf" srcId="{3BFA8458-8899-47A1-8456-C63E00307C4A}" destId="{6C8A3548-15C9-4FFD-8E8E-E1039D71CD9E}" srcOrd="1" destOrd="0" presId="urn:microsoft.com/office/officeart/2005/8/layout/hList9"/>
    <dgm:cxn modelId="{BCB59D39-AB26-4CA7-801A-1FA1778E3D8D}" type="presOf" srcId="{2477979A-4B88-4731-8AE7-A495816E4FEE}" destId="{CA578078-5A30-4F88-BCAD-9B77F8D1644B}" srcOrd="0" destOrd="0" presId="urn:microsoft.com/office/officeart/2005/8/layout/hList9"/>
    <dgm:cxn modelId="{EC463A4A-D802-42A9-A9E1-D89F23618637}" type="presOf" srcId="{35BE9BC9-FCB9-412B-BB9F-DC3477A102D3}" destId="{F302E34B-6378-4E9E-9A22-0DBBF7D0A509}" srcOrd="1" destOrd="0" presId="urn:microsoft.com/office/officeart/2005/8/layout/hList9"/>
    <dgm:cxn modelId="{57781F4C-8C6E-4B77-A57A-D91CB40C80E7}" srcId="{CFDAA875-C060-462F-B777-74CBB3015CD3}" destId="{E014C637-3556-438D-B811-0D249A7016A5}" srcOrd="1" destOrd="0" parTransId="{90ED1CFE-F855-454E-9714-1A19E07FCC50}" sibTransId="{094507CC-87B9-49F2-812A-E29F45521F79}"/>
    <dgm:cxn modelId="{DAA7E44F-0F53-4650-9243-38595318787C}" srcId="{CCC49C59-A389-4FA8-807F-21F1817378F1}" destId="{2477979A-4B88-4731-8AE7-A495816E4FEE}" srcOrd="1" destOrd="0" parTransId="{7CC2A410-CF76-4B95-917B-DF514250CA28}" sibTransId="{86CF3D79-9447-4471-A976-8A754FE933D4}"/>
    <dgm:cxn modelId="{66C05951-5A54-46F1-8BEE-50961AF7077F}" type="presOf" srcId="{2477979A-4B88-4731-8AE7-A495816E4FEE}" destId="{A44DA6C7-4F8E-463B-A21D-AF55467DFA5D}" srcOrd="1" destOrd="0" presId="urn:microsoft.com/office/officeart/2005/8/layout/hList9"/>
    <dgm:cxn modelId="{27D11A64-47A6-459D-9A55-D40B628FDEE2}" type="presOf" srcId="{35BE9BC9-FCB9-412B-BB9F-DC3477A102D3}" destId="{F80C6310-4B59-4DF1-A6EF-3FAB33B71363}" srcOrd="0" destOrd="0" presId="urn:microsoft.com/office/officeart/2005/8/layout/hList9"/>
    <dgm:cxn modelId="{6BAC4183-D162-4C6D-B2CD-9B6029D3C7A2}" type="presOf" srcId="{4B5F6641-AD2D-44A0-8B79-C543DF98252F}" destId="{A17A20F1-34CF-4769-8733-07581497FB70}" srcOrd="0" destOrd="0" presId="urn:microsoft.com/office/officeart/2005/8/layout/hList9"/>
    <dgm:cxn modelId="{0342978D-F487-478F-93C7-BA77C38B3AA4}" srcId="{4B5F6641-AD2D-44A0-8B79-C543DF98252F}" destId="{CFDAA875-C060-462F-B777-74CBB3015CD3}" srcOrd="0" destOrd="0" parTransId="{B15E3ECC-7B78-4C0B-BB23-61FAED17B242}" sibTransId="{6E6A8350-0BD0-4A99-88C4-45BBB1B00C30}"/>
    <dgm:cxn modelId="{AEF0C993-034F-4D6D-B560-82D100B4F612}" srcId="{CFDAA875-C060-462F-B777-74CBB3015CD3}" destId="{729F7A75-6E2F-4E1D-98E8-4DC617DCA8DA}" srcOrd="3" destOrd="0" parTransId="{D1A24B65-18F4-48BB-9BEB-8FC675932F09}" sibTransId="{1357765B-5030-4B30-A7E5-82B176285131}"/>
    <dgm:cxn modelId="{F9621694-35DF-4C06-A584-8011463FC84D}" type="presOf" srcId="{729F7A75-6E2F-4E1D-98E8-4DC617DCA8DA}" destId="{FCCCBA7D-202A-4A2D-BFD5-E536145565E0}" srcOrd="0" destOrd="0" presId="urn:microsoft.com/office/officeart/2005/8/layout/hList9"/>
    <dgm:cxn modelId="{9605D394-8BD1-40C6-BA33-5B06ADA4604B}" type="presOf" srcId="{CFDAA875-C060-462F-B777-74CBB3015CD3}" destId="{F3A708CD-06BF-4C67-BB17-5F5A15D07D48}" srcOrd="0" destOrd="0" presId="urn:microsoft.com/office/officeart/2005/8/layout/hList9"/>
    <dgm:cxn modelId="{D52011A6-A1C2-41FE-ADB6-7EEAA77FECAC}" srcId="{4B5F6641-AD2D-44A0-8B79-C543DF98252F}" destId="{CCC49C59-A389-4FA8-807F-21F1817378F1}" srcOrd="1" destOrd="0" parTransId="{A667FF4F-390C-45C1-9AED-EA155323AAF0}" sibTransId="{DA537BD2-3440-4165-A657-6E6A03E4F3AB}"/>
    <dgm:cxn modelId="{7CE46BB5-9F2B-45CF-AC41-A60C05EFD5FE}" type="presOf" srcId="{AE4D20D0-AC2F-423F-9C81-77E1DAD3BBB2}" destId="{7A429F71-D713-4BA3-A126-1C9B980ABD99}" srcOrd="0" destOrd="0" presId="urn:microsoft.com/office/officeart/2005/8/layout/hList9"/>
    <dgm:cxn modelId="{F3B03BBB-E950-4B4B-A4EF-83015CB8348B}" type="presOf" srcId="{CCC49C59-A389-4FA8-807F-21F1817378F1}" destId="{C37726C0-08E8-40FD-80DF-F362A3229C02}" srcOrd="0" destOrd="0" presId="urn:microsoft.com/office/officeart/2005/8/layout/hList9"/>
    <dgm:cxn modelId="{68826BBF-2522-47E4-B746-9382FF384B54}" type="presOf" srcId="{3BFA8458-8899-47A1-8456-C63E00307C4A}" destId="{ADEE27B3-BAFE-4635-BF53-52D5D931B70E}" srcOrd="0" destOrd="0" presId="urn:microsoft.com/office/officeart/2005/8/layout/hList9"/>
    <dgm:cxn modelId="{4FA883BF-AE6D-4840-BAC8-3783D7C0ED20}" type="presOf" srcId="{E014C637-3556-438D-B811-0D249A7016A5}" destId="{74593AA3-3F26-4770-A2BB-C4C8DF74F5F0}" srcOrd="0" destOrd="0" presId="urn:microsoft.com/office/officeart/2005/8/layout/hList9"/>
    <dgm:cxn modelId="{C3FCA8D1-F69F-45DB-BF28-F82E00879E32}" srcId="{CCC49C59-A389-4FA8-807F-21F1817378F1}" destId="{3BFA8458-8899-47A1-8456-C63E00307C4A}" srcOrd="0" destOrd="0" parTransId="{ED564948-4F55-4A04-BE5C-094D9DB040D8}" sibTransId="{F610F78A-FB8A-4590-9281-AD5AD15C12D0}"/>
    <dgm:cxn modelId="{439A2DE5-C251-49E5-BB91-18D6E884D102}" type="presOf" srcId="{729F7A75-6E2F-4E1D-98E8-4DC617DCA8DA}" destId="{16696220-7C41-41B4-95A4-393348B7AE5F}" srcOrd="1" destOrd="0" presId="urn:microsoft.com/office/officeart/2005/8/layout/hList9"/>
    <dgm:cxn modelId="{4B5B57F4-FCDC-4477-A413-8C90F922C70E}" srcId="{CFDAA875-C060-462F-B777-74CBB3015CD3}" destId="{35BE9BC9-FCB9-412B-BB9F-DC3477A102D3}" srcOrd="0" destOrd="0" parTransId="{5EEF9A25-3B96-4053-9830-DE132985C336}" sibTransId="{9C7EE564-EB60-4806-A0A7-AB447A3A88F4}"/>
    <dgm:cxn modelId="{7B711ACD-B880-4539-B819-1C19840E27F8}" type="presParOf" srcId="{A17A20F1-34CF-4769-8733-07581497FB70}" destId="{546DCF2F-854C-468B-A563-F8AF18A3E344}" srcOrd="0" destOrd="0" presId="urn:microsoft.com/office/officeart/2005/8/layout/hList9"/>
    <dgm:cxn modelId="{F858D0B4-9F5D-48AC-8D5D-8EAC42674B75}" type="presParOf" srcId="{A17A20F1-34CF-4769-8733-07581497FB70}" destId="{ECDF025A-DDF3-4DE6-8472-1B484B3871F6}" srcOrd="1" destOrd="0" presId="urn:microsoft.com/office/officeart/2005/8/layout/hList9"/>
    <dgm:cxn modelId="{C0114E71-710C-41E5-A5F6-043D02BDCEEC}" type="presParOf" srcId="{ECDF025A-DDF3-4DE6-8472-1B484B3871F6}" destId="{7F76761C-55A4-4933-B79A-919E0A891F4F}" srcOrd="0" destOrd="0" presId="urn:microsoft.com/office/officeart/2005/8/layout/hList9"/>
    <dgm:cxn modelId="{4EDD7838-428F-469F-A7B8-99E312D85885}" type="presParOf" srcId="{ECDF025A-DDF3-4DE6-8472-1B484B3871F6}" destId="{A1063AB7-A03E-4622-9258-7D9E22645250}" srcOrd="1" destOrd="0" presId="urn:microsoft.com/office/officeart/2005/8/layout/hList9"/>
    <dgm:cxn modelId="{0BF21FDB-7E59-4E5D-ADFA-97887F7636D7}" type="presParOf" srcId="{A1063AB7-A03E-4622-9258-7D9E22645250}" destId="{F80C6310-4B59-4DF1-A6EF-3FAB33B71363}" srcOrd="0" destOrd="0" presId="urn:microsoft.com/office/officeart/2005/8/layout/hList9"/>
    <dgm:cxn modelId="{18A4A8FA-C6C0-4AD6-A35A-26466A12ECF0}" type="presParOf" srcId="{A1063AB7-A03E-4622-9258-7D9E22645250}" destId="{F302E34B-6378-4E9E-9A22-0DBBF7D0A509}" srcOrd="1" destOrd="0" presId="urn:microsoft.com/office/officeart/2005/8/layout/hList9"/>
    <dgm:cxn modelId="{4D113818-F82C-4E28-86F5-06BB9481A2F5}" type="presParOf" srcId="{ECDF025A-DDF3-4DE6-8472-1B484B3871F6}" destId="{C8263E5D-DADB-4224-8BFF-4EF6AA7B57BC}" srcOrd="2" destOrd="0" presId="urn:microsoft.com/office/officeart/2005/8/layout/hList9"/>
    <dgm:cxn modelId="{ECAEAF4F-F12E-48AD-9EEE-27CE57439C9A}" type="presParOf" srcId="{C8263E5D-DADB-4224-8BFF-4EF6AA7B57BC}" destId="{74593AA3-3F26-4770-A2BB-C4C8DF74F5F0}" srcOrd="0" destOrd="0" presId="urn:microsoft.com/office/officeart/2005/8/layout/hList9"/>
    <dgm:cxn modelId="{E3ACF5AE-1E15-4820-BC30-D9A237028B4B}" type="presParOf" srcId="{C8263E5D-DADB-4224-8BFF-4EF6AA7B57BC}" destId="{0A5E6DB9-D8DF-4DDF-A250-7CF57D105E19}" srcOrd="1" destOrd="0" presId="urn:microsoft.com/office/officeart/2005/8/layout/hList9"/>
    <dgm:cxn modelId="{87F42D62-3B21-46C9-AE29-C75C3167BB93}" type="presParOf" srcId="{ECDF025A-DDF3-4DE6-8472-1B484B3871F6}" destId="{BA96C1C5-718D-4A57-8A5B-3DC9241F99EB}" srcOrd="3" destOrd="0" presId="urn:microsoft.com/office/officeart/2005/8/layout/hList9"/>
    <dgm:cxn modelId="{BEFCCF9B-21A4-4616-A26A-43CF66EAFA4C}" type="presParOf" srcId="{BA96C1C5-718D-4A57-8A5B-3DC9241F99EB}" destId="{7A429F71-D713-4BA3-A126-1C9B980ABD99}" srcOrd="0" destOrd="0" presId="urn:microsoft.com/office/officeart/2005/8/layout/hList9"/>
    <dgm:cxn modelId="{706DDBA4-3713-446E-9729-4B5A6DE0A53A}" type="presParOf" srcId="{BA96C1C5-718D-4A57-8A5B-3DC9241F99EB}" destId="{56878FAF-E2B2-4B1A-9BF1-246280F4FB5E}" srcOrd="1" destOrd="0" presId="urn:microsoft.com/office/officeart/2005/8/layout/hList9"/>
    <dgm:cxn modelId="{D6BC63E2-2393-4AF1-9FFC-F1E1BD67AEA6}" type="presParOf" srcId="{ECDF025A-DDF3-4DE6-8472-1B484B3871F6}" destId="{B754C299-73F1-42A3-BDA2-2BE69B8A1B23}" srcOrd="4" destOrd="0" presId="urn:microsoft.com/office/officeart/2005/8/layout/hList9"/>
    <dgm:cxn modelId="{92D4EFED-4EE3-4C07-B69F-E3EB6BC657EB}" type="presParOf" srcId="{B754C299-73F1-42A3-BDA2-2BE69B8A1B23}" destId="{FCCCBA7D-202A-4A2D-BFD5-E536145565E0}" srcOrd="0" destOrd="0" presId="urn:microsoft.com/office/officeart/2005/8/layout/hList9"/>
    <dgm:cxn modelId="{862414D7-F58D-438F-8CF7-A895A94C2506}" type="presParOf" srcId="{B754C299-73F1-42A3-BDA2-2BE69B8A1B23}" destId="{16696220-7C41-41B4-95A4-393348B7AE5F}" srcOrd="1" destOrd="0" presId="urn:microsoft.com/office/officeart/2005/8/layout/hList9"/>
    <dgm:cxn modelId="{0DF492DB-AAB9-40EE-89E7-EF66888F9252}" type="presParOf" srcId="{A17A20F1-34CF-4769-8733-07581497FB70}" destId="{5E95A60E-498D-4A64-B921-BCDE088AD1B1}" srcOrd="2" destOrd="0" presId="urn:microsoft.com/office/officeart/2005/8/layout/hList9"/>
    <dgm:cxn modelId="{2BA5C034-CA59-47E5-A4F5-013E56D78CD1}" type="presParOf" srcId="{A17A20F1-34CF-4769-8733-07581497FB70}" destId="{F3A708CD-06BF-4C67-BB17-5F5A15D07D48}" srcOrd="3" destOrd="0" presId="urn:microsoft.com/office/officeart/2005/8/layout/hList9"/>
    <dgm:cxn modelId="{FF807D75-EAC4-412C-A3F2-34E5AEBF084B}" type="presParOf" srcId="{A17A20F1-34CF-4769-8733-07581497FB70}" destId="{40A9DE41-B10E-48EC-A806-1CAD1432D157}" srcOrd="4" destOrd="0" presId="urn:microsoft.com/office/officeart/2005/8/layout/hList9"/>
    <dgm:cxn modelId="{1088526B-B384-463C-BF35-540F2B68B336}" type="presParOf" srcId="{A17A20F1-34CF-4769-8733-07581497FB70}" destId="{F163F2B4-B190-43A7-B71C-F432620C400C}" srcOrd="5" destOrd="0" presId="urn:microsoft.com/office/officeart/2005/8/layout/hList9"/>
    <dgm:cxn modelId="{E9943500-AA75-4BB2-A2B6-80D3C990C1D4}" type="presParOf" srcId="{A17A20F1-34CF-4769-8733-07581497FB70}" destId="{DA4C4ACC-3743-4849-8C5D-E0DB2FAA6F49}" srcOrd="6" destOrd="0" presId="urn:microsoft.com/office/officeart/2005/8/layout/hList9"/>
    <dgm:cxn modelId="{1420891A-8DA0-4D9F-9CA6-5EF937F06507}" type="presParOf" srcId="{DA4C4ACC-3743-4849-8C5D-E0DB2FAA6F49}" destId="{D72048BE-5344-4750-B758-2C8F4381E878}" srcOrd="0" destOrd="0" presId="urn:microsoft.com/office/officeart/2005/8/layout/hList9"/>
    <dgm:cxn modelId="{DE90434B-D5B2-4DFC-A4E5-02966CDDB07C}" type="presParOf" srcId="{DA4C4ACC-3743-4849-8C5D-E0DB2FAA6F49}" destId="{D56991AE-6199-47AE-844F-351E433FB83A}" srcOrd="1" destOrd="0" presId="urn:microsoft.com/office/officeart/2005/8/layout/hList9"/>
    <dgm:cxn modelId="{F7575563-829D-4FB0-9FA5-7305370DC70F}" type="presParOf" srcId="{D56991AE-6199-47AE-844F-351E433FB83A}" destId="{ADEE27B3-BAFE-4635-BF53-52D5D931B70E}" srcOrd="0" destOrd="0" presId="urn:microsoft.com/office/officeart/2005/8/layout/hList9"/>
    <dgm:cxn modelId="{560A8565-459D-42AD-B227-D2E4478C3039}" type="presParOf" srcId="{D56991AE-6199-47AE-844F-351E433FB83A}" destId="{6C8A3548-15C9-4FFD-8E8E-E1039D71CD9E}" srcOrd="1" destOrd="0" presId="urn:microsoft.com/office/officeart/2005/8/layout/hList9"/>
    <dgm:cxn modelId="{CAA6C7C7-D102-4C82-82C5-8B1C34A9A611}" type="presParOf" srcId="{DA4C4ACC-3743-4849-8C5D-E0DB2FAA6F49}" destId="{5C335A80-1B96-4819-A549-B3BC82F637DA}" srcOrd="2" destOrd="0" presId="urn:microsoft.com/office/officeart/2005/8/layout/hList9"/>
    <dgm:cxn modelId="{22084F9B-AE78-41EE-A8C8-9F3C6B0097C5}" type="presParOf" srcId="{5C335A80-1B96-4819-A549-B3BC82F637DA}" destId="{CA578078-5A30-4F88-BCAD-9B77F8D1644B}" srcOrd="0" destOrd="0" presId="urn:microsoft.com/office/officeart/2005/8/layout/hList9"/>
    <dgm:cxn modelId="{9C0F1947-DA95-4B4F-9E1A-184409B0AF96}" type="presParOf" srcId="{5C335A80-1B96-4819-A549-B3BC82F637DA}" destId="{A44DA6C7-4F8E-463B-A21D-AF55467DFA5D}" srcOrd="1" destOrd="0" presId="urn:microsoft.com/office/officeart/2005/8/layout/hList9"/>
    <dgm:cxn modelId="{2A91C46F-10E9-44F6-BCDF-D12F5CA44F29}" type="presParOf" srcId="{A17A20F1-34CF-4769-8733-07581497FB70}" destId="{4E2005A7-B1FB-4F8D-8E28-EF312180F71B}" srcOrd="7" destOrd="0" presId="urn:microsoft.com/office/officeart/2005/8/layout/hList9"/>
    <dgm:cxn modelId="{C7052CA2-1FB0-4D75-86B3-B9C156386861}" type="presParOf" srcId="{A17A20F1-34CF-4769-8733-07581497FB70}" destId="{C37726C0-08E8-40FD-80DF-F362A3229C02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128F66-5CAA-4830-97FC-EF55958CBF1B}" type="doc">
      <dgm:prSet loTypeId="urn:microsoft.com/office/officeart/2005/8/layout/hierarchy3" loCatId="relationship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CF957AA0-9835-4CA6-B6BD-B9220106D887}">
      <dgm:prSet phldrT="[文本]"/>
      <dgm:spPr/>
      <dgm:t>
        <a:bodyPr/>
        <a:lstStyle/>
        <a:p>
          <a:r>
            <a:rPr lang="zh-CN" altLang="en-US" dirty="0"/>
            <a:t>高级调度</a:t>
          </a:r>
        </a:p>
      </dgm:t>
    </dgm:pt>
    <dgm:pt modelId="{979D7473-D1F7-4E62-8CC3-5A99562E5B8C}" type="parTrans" cxnId="{135C1194-6AC2-4E68-995E-B96E20B2A064}">
      <dgm:prSet/>
      <dgm:spPr/>
      <dgm:t>
        <a:bodyPr/>
        <a:lstStyle/>
        <a:p>
          <a:endParaRPr lang="zh-CN" altLang="en-US"/>
        </a:p>
      </dgm:t>
    </dgm:pt>
    <dgm:pt modelId="{A4668FBB-E10D-4768-8A48-9372F4591B41}" type="sibTrans" cxnId="{135C1194-6AC2-4E68-995E-B96E20B2A064}">
      <dgm:prSet/>
      <dgm:spPr/>
      <dgm:t>
        <a:bodyPr/>
        <a:lstStyle/>
        <a:p>
          <a:endParaRPr lang="zh-CN" altLang="en-US"/>
        </a:p>
      </dgm:t>
    </dgm:pt>
    <dgm:pt modelId="{4C036E46-3303-43AB-9B0D-7D797BAEB4D8}">
      <dgm:prSet phldrT="[文本]"/>
      <dgm:spPr/>
      <dgm:t>
        <a:bodyPr/>
        <a:lstStyle/>
        <a:p>
          <a:r>
            <a:rPr lang="zh-CN" altLang="en-US" dirty="0"/>
            <a:t>作业调度</a:t>
          </a:r>
        </a:p>
      </dgm:t>
    </dgm:pt>
    <dgm:pt modelId="{F15F69C2-3C73-4190-A82F-DFCA4DCCC557}" type="parTrans" cxnId="{B7F7C271-4145-42F8-B00E-A58BD4E6C62E}">
      <dgm:prSet/>
      <dgm:spPr/>
      <dgm:t>
        <a:bodyPr/>
        <a:lstStyle/>
        <a:p>
          <a:endParaRPr lang="zh-CN" altLang="en-US"/>
        </a:p>
      </dgm:t>
    </dgm:pt>
    <dgm:pt modelId="{D7279A25-CFB5-4C83-9416-130D2247CBA3}" type="sibTrans" cxnId="{B7F7C271-4145-42F8-B00E-A58BD4E6C62E}">
      <dgm:prSet/>
      <dgm:spPr/>
      <dgm:t>
        <a:bodyPr/>
        <a:lstStyle/>
        <a:p>
          <a:endParaRPr lang="zh-CN" altLang="en-US"/>
        </a:p>
      </dgm:t>
    </dgm:pt>
    <dgm:pt modelId="{F07D06C8-F53F-4E45-8FA6-657073E19368}">
      <dgm:prSet phldrT="[文本]"/>
      <dgm:spPr/>
      <dgm:t>
        <a:bodyPr/>
        <a:lstStyle/>
        <a:p>
          <a:r>
            <a:rPr lang="zh-CN" altLang="en-US" dirty="0"/>
            <a:t>接纳调度</a:t>
          </a:r>
        </a:p>
      </dgm:t>
    </dgm:pt>
    <dgm:pt modelId="{965942DC-D49C-4CD3-870F-FE61D46D7131}" type="parTrans" cxnId="{F3230DB1-8145-4475-8590-F8FB56E3FE2E}">
      <dgm:prSet/>
      <dgm:spPr/>
      <dgm:t>
        <a:bodyPr/>
        <a:lstStyle/>
        <a:p>
          <a:endParaRPr lang="zh-CN" altLang="en-US"/>
        </a:p>
      </dgm:t>
    </dgm:pt>
    <dgm:pt modelId="{AA15CD18-251D-4447-AED7-BDCE61BC939B}" type="sibTrans" cxnId="{F3230DB1-8145-4475-8590-F8FB56E3FE2E}">
      <dgm:prSet/>
      <dgm:spPr/>
      <dgm:t>
        <a:bodyPr/>
        <a:lstStyle/>
        <a:p>
          <a:endParaRPr lang="zh-CN" altLang="en-US"/>
        </a:p>
      </dgm:t>
    </dgm:pt>
    <dgm:pt modelId="{1EBA9C25-B9D1-49AD-9C6A-463A8DAA9176}">
      <dgm:prSet phldrT="[文本]"/>
      <dgm:spPr/>
      <dgm:t>
        <a:bodyPr/>
        <a:lstStyle/>
        <a:p>
          <a:r>
            <a:rPr lang="zh-CN" altLang="en-US" dirty="0"/>
            <a:t>中级调度</a:t>
          </a:r>
        </a:p>
      </dgm:t>
    </dgm:pt>
    <dgm:pt modelId="{F65ED155-25A7-42C0-A363-91E65CBADDFB}" type="parTrans" cxnId="{14B52885-C6DF-4CCC-92AC-34E9FD82DA34}">
      <dgm:prSet/>
      <dgm:spPr/>
      <dgm:t>
        <a:bodyPr/>
        <a:lstStyle/>
        <a:p>
          <a:endParaRPr lang="zh-CN" altLang="en-US"/>
        </a:p>
      </dgm:t>
    </dgm:pt>
    <dgm:pt modelId="{627F169C-E6FB-4266-BC0A-3DB0E650B52C}" type="sibTrans" cxnId="{14B52885-C6DF-4CCC-92AC-34E9FD82DA34}">
      <dgm:prSet/>
      <dgm:spPr/>
      <dgm:t>
        <a:bodyPr/>
        <a:lstStyle/>
        <a:p>
          <a:endParaRPr lang="zh-CN" altLang="en-US"/>
        </a:p>
      </dgm:t>
    </dgm:pt>
    <dgm:pt modelId="{1C1091FE-EA32-4C92-9641-2FA38E247BAB}">
      <dgm:prSet phldrT="[文本]"/>
      <dgm:spPr/>
      <dgm:t>
        <a:bodyPr/>
        <a:lstStyle/>
        <a:p>
          <a:r>
            <a:rPr lang="zh-CN" altLang="en-US" dirty="0"/>
            <a:t>中程调度</a:t>
          </a:r>
        </a:p>
      </dgm:t>
    </dgm:pt>
    <dgm:pt modelId="{F5972AE0-3295-4950-9D29-BD6A0BB718FF}" type="parTrans" cxnId="{19184260-3416-4546-A66D-FC68C0A51E1D}">
      <dgm:prSet/>
      <dgm:spPr/>
      <dgm:t>
        <a:bodyPr/>
        <a:lstStyle/>
        <a:p>
          <a:endParaRPr lang="zh-CN" altLang="en-US"/>
        </a:p>
      </dgm:t>
    </dgm:pt>
    <dgm:pt modelId="{E86F19BF-6E42-46A3-8E5E-0FB8D5C98060}" type="sibTrans" cxnId="{19184260-3416-4546-A66D-FC68C0A51E1D}">
      <dgm:prSet/>
      <dgm:spPr/>
      <dgm:t>
        <a:bodyPr/>
        <a:lstStyle/>
        <a:p>
          <a:endParaRPr lang="zh-CN" altLang="en-US"/>
        </a:p>
      </dgm:t>
    </dgm:pt>
    <dgm:pt modelId="{538A3858-E37C-4ECD-B259-605F4C1F16DC}">
      <dgm:prSet phldrT="[文本]"/>
      <dgm:spPr/>
      <dgm:t>
        <a:bodyPr/>
        <a:lstStyle/>
        <a:p>
          <a:r>
            <a:rPr lang="zh-CN" altLang="en-US" dirty="0"/>
            <a:t>长程调度</a:t>
          </a:r>
        </a:p>
      </dgm:t>
    </dgm:pt>
    <dgm:pt modelId="{47EEE7DC-D15E-4E05-B00A-5BDEED18260D}" type="parTrans" cxnId="{F91BDE55-E060-4E5C-B8A7-072447F7B018}">
      <dgm:prSet/>
      <dgm:spPr/>
      <dgm:t>
        <a:bodyPr/>
        <a:lstStyle/>
        <a:p>
          <a:endParaRPr lang="zh-CN" altLang="en-US"/>
        </a:p>
      </dgm:t>
    </dgm:pt>
    <dgm:pt modelId="{3E63276E-39DF-4AC2-A941-7CE4C325869C}" type="sibTrans" cxnId="{F91BDE55-E060-4E5C-B8A7-072447F7B018}">
      <dgm:prSet/>
      <dgm:spPr/>
      <dgm:t>
        <a:bodyPr/>
        <a:lstStyle/>
        <a:p>
          <a:endParaRPr lang="zh-CN" altLang="en-US"/>
        </a:p>
      </dgm:t>
    </dgm:pt>
    <dgm:pt modelId="{03082B91-C3EA-4B95-998D-C5DF39C2822F}">
      <dgm:prSet phldrT="[文本]"/>
      <dgm:spPr/>
      <dgm:t>
        <a:bodyPr/>
        <a:lstStyle/>
        <a:p>
          <a:r>
            <a:rPr lang="zh-CN" altLang="en-US" dirty="0"/>
            <a:t>进程调度</a:t>
          </a:r>
        </a:p>
      </dgm:t>
    </dgm:pt>
    <dgm:pt modelId="{2F559419-64BD-4EF9-BF1E-EA5FDECEE53F}" type="parTrans" cxnId="{BB15EC7D-D5EB-4E19-B9DF-F7432F13B5D0}">
      <dgm:prSet/>
      <dgm:spPr/>
      <dgm:t>
        <a:bodyPr/>
        <a:lstStyle/>
        <a:p>
          <a:endParaRPr lang="zh-CN" altLang="en-US"/>
        </a:p>
      </dgm:t>
    </dgm:pt>
    <dgm:pt modelId="{850B26BC-68FF-430C-9ED7-89AB23C5363A}" type="sibTrans" cxnId="{BB15EC7D-D5EB-4E19-B9DF-F7432F13B5D0}">
      <dgm:prSet/>
      <dgm:spPr/>
      <dgm:t>
        <a:bodyPr/>
        <a:lstStyle/>
        <a:p>
          <a:endParaRPr lang="zh-CN" altLang="en-US"/>
        </a:p>
      </dgm:t>
    </dgm:pt>
    <dgm:pt modelId="{40EDE212-528E-45D9-BA55-DC2313422605}">
      <dgm:prSet phldrT="[文本]"/>
      <dgm:spPr/>
      <dgm:t>
        <a:bodyPr/>
        <a:lstStyle/>
        <a:p>
          <a:r>
            <a:rPr lang="zh-CN" altLang="en-US" dirty="0"/>
            <a:t>短程调度</a:t>
          </a:r>
        </a:p>
      </dgm:t>
    </dgm:pt>
    <dgm:pt modelId="{1357B726-5B88-46D3-9C52-A8AF8055EE84}" type="parTrans" cxnId="{A2289F7B-9DAD-4734-940E-9932951DC9B9}">
      <dgm:prSet/>
      <dgm:spPr/>
      <dgm:t>
        <a:bodyPr/>
        <a:lstStyle/>
        <a:p>
          <a:endParaRPr lang="zh-CN" altLang="en-US"/>
        </a:p>
      </dgm:t>
    </dgm:pt>
    <dgm:pt modelId="{24282ACD-B731-4434-8938-530C5346CCC2}" type="sibTrans" cxnId="{A2289F7B-9DAD-4734-940E-9932951DC9B9}">
      <dgm:prSet/>
      <dgm:spPr/>
      <dgm:t>
        <a:bodyPr/>
        <a:lstStyle/>
        <a:p>
          <a:endParaRPr lang="zh-CN" altLang="en-US"/>
        </a:p>
      </dgm:t>
    </dgm:pt>
    <dgm:pt modelId="{05999860-D5C1-4D2B-9441-54921818480E}">
      <dgm:prSet phldrT="[文本]"/>
      <dgm:spPr/>
      <dgm:t>
        <a:bodyPr/>
        <a:lstStyle/>
        <a:p>
          <a:r>
            <a:rPr lang="zh-CN" altLang="en-US" dirty="0"/>
            <a:t>低级调度</a:t>
          </a:r>
        </a:p>
      </dgm:t>
    </dgm:pt>
    <dgm:pt modelId="{8E58DB31-2D83-4749-907B-E96C9C5B2060}" type="sibTrans" cxnId="{63EF5141-4919-4574-B032-392FE4A005B9}">
      <dgm:prSet/>
      <dgm:spPr/>
      <dgm:t>
        <a:bodyPr/>
        <a:lstStyle/>
        <a:p>
          <a:endParaRPr lang="zh-CN" altLang="en-US"/>
        </a:p>
      </dgm:t>
    </dgm:pt>
    <dgm:pt modelId="{DF333D8F-1E0A-4001-AD5D-1F8BF4D2D70D}" type="parTrans" cxnId="{63EF5141-4919-4574-B032-392FE4A005B9}">
      <dgm:prSet/>
      <dgm:spPr/>
      <dgm:t>
        <a:bodyPr/>
        <a:lstStyle/>
        <a:p>
          <a:endParaRPr lang="zh-CN" altLang="en-US"/>
        </a:p>
      </dgm:t>
    </dgm:pt>
    <dgm:pt modelId="{2A4DBA02-0CB0-420D-ABFE-4037073C0DC3}" type="pres">
      <dgm:prSet presAssocID="{87128F66-5CAA-4830-97FC-EF55958CBF1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C4033EF-AFAC-42E1-9821-4FF32701155B}" type="pres">
      <dgm:prSet presAssocID="{CF957AA0-9835-4CA6-B6BD-B9220106D887}" presName="root" presStyleCnt="0"/>
      <dgm:spPr/>
    </dgm:pt>
    <dgm:pt modelId="{981CF14E-0832-48B8-A85F-DE012A2E781A}" type="pres">
      <dgm:prSet presAssocID="{CF957AA0-9835-4CA6-B6BD-B9220106D887}" presName="rootComposite" presStyleCnt="0"/>
      <dgm:spPr/>
    </dgm:pt>
    <dgm:pt modelId="{C6FAD41F-A557-47A8-9D68-FB249F1A1F44}" type="pres">
      <dgm:prSet presAssocID="{CF957AA0-9835-4CA6-B6BD-B9220106D887}" presName="rootText" presStyleLbl="node1" presStyleIdx="0" presStyleCnt="3"/>
      <dgm:spPr/>
    </dgm:pt>
    <dgm:pt modelId="{92E751D4-69E3-4D02-BDE5-A2F10D27855A}" type="pres">
      <dgm:prSet presAssocID="{CF957AA0-9835-4CA6-B6BD-B9220106D887}" presName="rootConnector" presStyleLbl="node1" presStyleIdx="0" presStyleCnt="3"/>
      <dgm:spPr/>
    </dgm:pt>
    <dgm:pt modelId="{0E97F4E6-8585-411A-961C-F50286C66323}" type="pres">
      <dgm:prSet presAssocID="{CF957AA0-9835-4CA6-B6BD-B9220106D887}" presName="childShape" presStyleCnt="0"/>
      <dgm:spPr/>
    </dgm:pt>
    <dgm:pt modelId="{0639A5E9-450F-4750-A13A-DF05B959619E}" type="pres">
      <dgm:prSet presAssocID="{47EEE7DC-D15E-4E05-B00A-5BDEED18260D}" presName="Name13" presStyleLbl="parChTrans1D2" presStyleIdx="0" presStyleCnt="6"/>
      <dgm:spPr/>
    </dgm:pt>
    <dgm:pt modelId="{BF5D0E91-1B27-4783-A865-DB9591CA9C6D}" type="pres">
      <dgm:prSet presAssocID="{538A3858-E37C-4ECD-B259-605F4C1F16DC}" presName="childText" presStyleLbl="bgAcc1" presStyleIdx="0" presStyleCnt="6" custScaleX="121391">
        <dgm:presLayoutVars>
          <dgm:bulletEnabled val="1"/>
        </dgm:presLayoutVars>
      </dgm:prSet>
      <dgm:spPr/>
    </dgm:pt>
    <dgm:pt modelId="{6E352292-35B3-4305-A68E-37A5C3B63042}" type="pres">
      <dgm:prSet presAssocID="{F15F69C2-3C73-4190-A82F-DFCA4DCCC557}" presName="Name13" presStyleLbl="parChTrans1D2" presStyleIdx="1" presStyleCnt="6"/>
      <dgm:spPr/>
    </dgm:pt>
    <dgm:pt modelId="{CCA05C52-A5E8-48BA-9865-E29282D8E33B}" type="pres">
      <dgm:prSet presAssocID="{4C036E46-3303-43AB-9B0D-7D797BAEB4D8}" presName="childText" presStyleLbl="bgAcc1" presStyleIdx="1" presStyleCnt="6" custScaleX="121391">
        <dgm:presLayoutVars>
          <dgm:bulletEnabled val="1"/>
        </dgm:presLayoutVars>
      </dgm:prSet>
      <dgm:spPr/>
    </dgm:pt>
    <dgm:pt modelId="{945D3FFF-0344-4EE2-B3E3-6F3D60E908B5}" type="pres">
      <dgm:prSet presAssocID="{965942DC-D49C-4CD3-870F-FE61D46D7131}" presName="Name13" presStyleLbl="parChTrans1D2" presStyleIdx="2" presStyleCnt="6"/>
      <dgm:spPr/>
    </dgm:pt>
    <dgm:pt modelId="{CDC608AB-16E5-4828-B39E-7B896CA3EEF4}" type="pres">
      <dgm:prSet presAssocID="{F07D06C8-F53F-4E45-8FA6-657073E19368}" presName="childText" presStyleLbl="bgAcc1" presStyleIdx="2" presStyleCnt="6" custScaleX="121391">
        <dgm:presLayoutVars>
          <dgm:bulletEnabled val="1"/>
        </dgm:presLayoutVars>
      </dgm:prSet>
      <dgm:spPr/>
    </dgm:pt>
    <dgm:pt modelId="{1FA6770A-2F68-45CC-9AD9-88EC00345459}" type="pres">
      <dgm:prSet presAssocID="{1EBA9C25-B9D1-49AD-9C6A-463A8DAA9176}" presName="root" presStyleCnt="0"/>
      <dgm:spPr/>
    </dgm:pt>
    <dgm:pt modelId="{E7FA47BE-2D74-4763-A595-67327355C43F}" type="pres">
      <dgm:prSet presAssocID="{1EBA9C25-B9D1-49AD-9C6A-463A8DAA9176}" presName="rootComposite" presStyleCnt="0"/>
      <dgm:spPr/>
    </dgm:pt>
    <dgm:pt modelId="{95BB03B9-84F6-4ED3-B30B-494CCF207122}" type="pres">
      <dgm:prSet presAssocID="{1EBA9C25-B9D1-49AD-9C6A-463A8DAA9176}" presName="rootText" presStyleLbl="node1" presStyleIdx="1" presStyleCnt="3"/>
      <dgm:spPr/>
    </dgm:pt>
    <dgm:pt modelId="{41BCF6D7-BD71-432A-AA07-52CB4A420D8A}" type="pres">
      <dgm:prSet presAssocID="{1EBA9C25-B9D1-49AD-9C6A-463A8DAA9176}" presName="rootConnector" presStyleLbl="node1" presStyleIdx="1" presStyleCnt="3"/>
      <dgm:spPr/>
    </dgm:pt>
    <dgm:pt modelId="{1FA4FB27-BD90-4CA1-AE8F-CE290EB08484}" type="pres">
      <dgm:prSet presAssocID="{1EBA9C25-B9D1-49AD-9C6A-463A8DAA9176}" presName="childShape" presStyleCnt="0"/>
      <dgm:spPr/>
    </dgm:pt>
    <dgm:pt modelId="{0D02955F-91D5-48D7-A6B1-9856849F9301}" type="pres">
      <dgm:prSet presAssocID="{F5972AE0-3295-4950-9D29-BD6A0BB718FF}" presName="Name13" presStyleLbl="parChTrans1D2" presStyleIdx="3" presStyleCnt="6"/>
      <dgm:spPr/>
    </dgm:pt>
    <dgm:pt modelId="{D83F71DC-8C1D-49B7-9FCD-918E77641CA4}" type="pres">
      <dgm:prSet presAssocID="{1C1091FE-EA32-4C92-9641-2FA38E247BAB}" presName="childText" presStyleLbl="bgAcc1" presStyleIdx="3" presStyleCnt="6" custScaleX="121391">
        <dgm:presLayoutVars>
          <dgm:bulletEnabled val="1"/>
        </dgm:presLayoutVars>
      </dgm:prSet>
      <dgm:spPr/>
    </dgm:pt>
    <dgm:pt modelId="{BC2872EF-4F05-4C97-A3E1-F72F7E6C5A2C}" type="pres">
      <dgm:prSet presAssocID="{05999860-D5C1-4D2B-9441-54921818480E}" presName="root" presStyleCnt="0"/>
      <dgm:spPr/>
    </dgm:pt>
    <dgm:pt modelId="{E7B7A6AE-922C-456E-A8C9-1D0153B3039F}" type="pres">
      <dgm:prSet presAssocID="{05999860-D5C1-4D2B-9441-54921818480E}" presName="rootComposite" presStyleCnt="0"/>
      <dgm:spPr/>
    </dgm:pt>
    <dgm:pt modelId="{EB0098D6-7787-4C3D-A69E-BDB481ABF7DD}" type="pres">
      <dgm:prSet presAssocID="{05999860-D5C1-4D2B-9441-54921818480E}" presName="rootText" presStyleLbl="node1" presStyleIdx="2" presStyleCnt="3"/>
      <dgm:spPr/>
    </dgm:pt>
    <dgm:pt modelId="{39BF2A7B-5720-4C6C-8A05-7713E18764D6}" type="pres">
      <dgm:prSet presAssocID="{05999860-D5C1-4D2B-9441-54921818480E}" presName="rootConnector" presStyleLbl="node1" presStyleIdx="2" presStyleCnt="3"/>
      <dgm:spPr/>
    </dgm:pt>
    <dgm:pt modelId="{EE46803F-B205-4A13-9902-629E2D916A14}" type="pres">
      <dgm:prSet presAssocID="{05999860-D5C1-4D2B-9441-54921818480E}" presName="childShape" presStyleCnt="0"/>
      <dgm:spPr/>
    </dgm:pt>
    <dgm:pt modelId="{41A028EC-575C-4426-A819-18F68D84B805}" type="pres">
      <dgm:prSet presAssocID="{1357B726-5B88-46D3-9C52-A8AF8055EE84}" presName="Name13" presStyleLbl="parChTrans1D2" presStyleIdx="4" presStyleCnt="6"/>
      <dgm:spPr/>
    </dgm:pt>
    <dgm:pt modelId="{EDD2306A-E64E-467C-9DBF-A28F86696FD9}" type="pres">
      <dgm:prSet presAssocID="{40EDE212-528E-45D9-BA55-DC2313422605}" presName="childText" presStyleLbl="bgAcc1" presStyleIdx="4" presStyleCnt="6" custScaleX="121391">
        <dgm:presLayoutVars>
          <dgm:bulletEnabled val="1"/>
        </dgm:presLayoutVars>
      </dgm:prSet>
      <dgm:spPr/>
    </dgm:pt>
    <dgm:pt modelId="{1A9B81A1-4EC3-47E2-96CD-6CB7BFF9E56C}" type="pres">
      <dgm:prSet presAssocID="{2F559419-64BD-4EF9-BF1E-EA5FDECEE53F}" presName="Name13" presStyleLbl="parChTrans1D2" presStyleIdx="5" presStyleCnt="6"/>
      <dgm:spPr/>
    </dgm:pt>
    <dgm:pt modelId="{31C1CB7E-767A-48BD-8A0E-99515CC3F51B}" type="pres">
      <dgm:prSet presAssocID="{03082B91-C3EA-4B95-998D-C5DF39C2822F}" presName="childText" presStyleLbl="bgAcc1" presStyleIdx="5" presStyleCnt="6" custScaleX="121391">
        <dgm:presLayoutVars>
          <dgm:bulletEnabled val="1"/>
        </dgm:presLayoutVars>
      </dgm:prSet>
      <dgm:spPr/>
    </dgm:pt>
  </dgm:ptLst>
  <dgm:cxnLst>
    <dgm:cxn modelId="{F953F801-1818-4E2E-A559-2FE744EAE61F}" type="presOf" srcId="{CF957AA0-9835-4CA6-B6BD-B9220106D887}" destId="{92E751D4-69E3-4D02-BDE5-A2F10D27855A}" srcOrd="1" destOrd="0" presId="urn:microsoft.com/office/officeart/2005/8/layout/hierarchy3"/>
    <dgm:cxn modelId="{0D437E0C-D439-4856-9CA4-328F70AF46B0}" type="presOf" srcId="{CF957AA0-9835-4CA6-B6BD-B9220106D887}" destId="{C6FAD41F-A557-47A8-9D68-FB249F1A1F44}" srcOrd="0" destOrd="0" presId="urn:microsoft.com/office/officeart/2005/8/layout/hierarchy3"/>
    <dgm:cxn modelId="{35F02310-10CA-427B-94C7-F6F31705109C}" type="presOf" srcId="{965942DC-D49C-4CD3-870F-FE61D46D7131}" destId="{945D3FFF-0344-4EE2-B3E3-6F3D60E908B5}" srcOrd="0" destOrd="0" presId="urn:microsoft.com/office/officeart/2005/8/layout/hierarchy3"/>
    <dgm:cxn modelId="{A9C14914-BCED-48B8-B17B-955411AB9FD6}" type="presOf" srcId="{1C1091FE-EA32-4C92-9641-2FA38E247BAB}" destId="{D83F71DC-8C1D-49B7-9FCD-918E77641CA4}" srcOrd="0" destOrd="0" presId="urn:microsoft.com/office/officeart/2005/8/layout/hierarchy3"/>
    <dgm:cxn modelId="{AE216114-3F00-4743-BAC6-988346AD5835}" type="presOf" srcId="{F15F69C2-3C73-4190-A82F-DFCA4DCCC557}" destId="{6E352292-35B3-4305-A68E-37A5C3B63042}" srcOrd="0" destOrd="0" presId="urn:microsoft.com/office/officeart/2005/8/layout/hierarchy3"/>
    <dgm:cxn modelId="{34759A1A-77A3-4344-9DD2-9D3BA4DFA160}" type="presOf" srcId="{40EDE212-528E-45D9-BA55-DC2313422605}" destId="{EDD2306A-E64E-467C-9DBF-A28F86696FD9}" srcOrd="0" destOrd="0" presId="urn:microsoft.com/office/officeart/2005/8/layout/hierarchy3"/>
    <dgm:cxn modelId="{63EF5141-4919-4574-B032-392FE4A005B9}" srcId="{87128F66-5CAA-4830-97FC-EF55958CBF1B}" destId="{05999860-D5C1-4D2B-9441-54921818480E}" srcOrd="2" destOrd="0" parTransId="{DF333D8F-1E0A-4001-AD5D-1F8BF4D2D70D}" sibTransId="{8E58DB31-2D83-4749-907B-E96C9C5B2060}"/>
    <dgm:cxn modelId="{9F0F774C-2DCB-49D4-9832-DA20540828A9}" type="presOf" srcId="{1EBA9C25-B9D1-49AD-9C6A-463A8DAA9176}" destId="{95BB03B9-84F6-4ED3-B30B-494CCF207122}" srcOrd="0" destOrd="0" presId="urn:microsoft.com/office/officeart/2005/8/layout/hierarchy3"/>
    <dgm:cxn modelId="{F91BDE55-E060-4E5C-B8A7-072447F7B018}" srcId="{CF957AA0-9835-4CA6-B6BD-B9220106D887}" destId="{538A3858-E37C-4ECD-B259-605F4C1F16DC}" srcOrd="0" destOrd="0" parTransId="{47EEE7DC-D15E-4E05-B00A-5BDEED18260D}" sibTransId="{3E63276E-39DF-4AC2-A941-7CE4C325869C}"/>
    <dgm:cxn modelId="{19184260-3416-4546-A66D-FC68C0A51E1D}" srcId="{1EBA9C25-B9D1-49AD-9C6A-463A8DAA9176}" destId="{1C1091FE-EA32-4C92-9641-2FA38E247BAB}" srcOrd="0" destOrd="0" parTransId="{F5972AE0-3295-4950-9D29-BD6A0BB718FF}" sibTransId="{E86F19BF-6E42-46A3-8E5E-0FB8D5C98060}"/>
    <dgm:cxn modelId="{9425FC62-22D1-4349-81B5-AABC8B201971}" type="presOf" srcId="{1EBA9C25-B9D1-49AD-9C6A-463A8DAA9176}" destId="{41BCF6D7-BD71-432A-AA07-52CB4A420D8A}" srcOrd="1" destOrd="0" presId="urn:microsoft.com/office/officeart/2005/8/layout/hierarchy3"/>
    <dgm:cxn modelId="{7FDC9C6E-9A63-402F-A154-8D5B1EB6E1D3}" type="presOf" srcId="{03082B91-C3EA-4B95-998D-C5DF39C2822F}" destId="{31C1CB7E-767A-48BD-8A0E-99515CC3F51B}" srcOrd="0" destOrd="0" presId="urn:microsoft.com/office/officeart/2005/8/layout/hierarchy3"/>
    <dgm:cxn modelId="{B7F7C271-4145-42F8-B00E-A58BD4E6C62E}" srcId="{CF957AA0-9835-4CA6-B6BD-B9220106D887}" destId="{4C036E46-3303-43AB-9B0D-7D797BAEB4D8}" srcOrd="1" destOrd="0" parTransId="{F15F69C2-3C73-4190-A82F-DFCA4DCCC557}" sibTransId="{D7279A25-CFB5-4C83-9416-130D2247CBA3}"/>
    <dgm:cxn modelId="{A2289F7B-9DAD-4734-940E-9932951DC9B9}" srcId="{05999860-D5C1-4D2B-9441-54921818480E}" destId="{40EDE212-528E-45D9-BA55-DC2313422605}" srcOrd="0" destOrd="0" parTransId="{1357B726-5B88-46D3-9C52-A8AF8055EE84}" sibTransId="{24282ACD-B731-4434-8938-530C5346CCC2}"/>
    <dgm:cxn modelId="{7EBF617C-3503-4E6C-A087-1E7A78208C5D}" type="presOf" srcId="{1357B726-5B88-46D3-9C52-A8AF8055EE84}" destId="{41A028EC-575C-4426-A819-18F68D84B805}" srcOrd="0" destOrd="0" presId="urn:microsoft.com/office/officeart/2005/8/layout/hierarchy3"/>
    <dgm:cxn modelId="{BB15EC7D-D5EB-4E19-B9DF-F7432F13B5D0}" srcId="{05999860-D5C1-4D2B-9441-54921818480E}" destId="{03082B91-C3EA-4B95-998D-C5DF39C2822F}" srcOrd="1" destOrd="0" parTransId="{2F559419-64BD-4EF9-BF1E-EA5FDECEE53F}" sibTransId="{850B26BC-68FF-430C-9ED7-89AB23C5363A}"/>
    <dgm:cxn modelId="{14B52885-C6DF-4CCC-92AC-34E9FD82DA34}" srcId="{87128F66-5CAA-4830-97FC-EF55958CBF1B}" destId="{1EBA9C25-B9D1-49AD-9C6A-463A8DAA9176}" srcOrd="1" destOrd="0" parTransId="{F65ED155-25A7-42C0-A363-91E65CBADDFB}" sibTransId="{627F169C-E6FB-4266-BC0A-3DB0E650B52C}"/>
    <dgm:cxn modelId="{7D88848B-CF96-437F-971C-5572DF1D9DDE}" type="presOf" srcId="{2F559419-64BD-4EF9-BF1E-EA5FDECEE53F}" destId="{1A9B81A1-4EC3-47E2-96CD-6CB7BFF9E56C}" srcOrd="0" destOrd="0" presId="urn:microsoft.com/office/officeart/2005/8/layout/hierarchy3"/>
    <dgm:cxn modelId="{135C1194-6AC2-4E68-995E-B96E20B2A064}" srcId="{87128F66-5CAA-4830-97FC-EF55958CBF1B}" destId="{CF957AA0-9835-4CA6-B6BD-B9220106D887}" srcOrd="0" destOrd="0" parTransId="{979D7473-D1F7-4E62-8CC3-5A99562E5B8C}" sibTransId="{A4668FBB-E10D-4768-8A48-9372F4591B41}"/>
    <dgm:cxn modelId="{9C9DAD96-0DD3-4373-9C17-BC61880F1427}" type="presOf" srcId="{4C036E46-3303-43AB-9B0D-7D797BAEB4D8}" destId="{CCA05C52-A5E8-48BA-9865-E29282D8E33B}" srcOrd="0" destOrd="0" presId="urn:microsoft.com/office/officeart/2005/8/layout/hierarchy3"/>
    <dgm:cxn modelId="{C300F196-E54A-4474-AE6A-E80B8821A32E}" type="presOf" srcId="{538A3858-E37C-4ECD-B259-605F4C1F16DC}" destId="{BF5D0E91-1B27-4783-A865-DB9591CA9C6D}" srcOrd="0" destOrd="0" presId="urn:microsoft.com/office/officeart/2005/8/layout/hierarchy3"/>
    <dgm:cxn modelId="{F3230DB1-8145-4475-8590-F8FB56E3FE2E}" srcId="{CF957AA0-9835-4CA6-B6BD-B9220106D887}" destId="{F07D06C8-F53F-4E45-8FA6-657073E19368}" srcOrd="2" destOrd="0" parTransId="{965942DC-D49C-4CD3-870F-FE61D46D7131}" sibTransId="{AA15CD18-251D-4447-AED7-BDCE61BC939B}"/>
    <dgm:cxn modelId="{0611BAB5-7320-4CB1-A26B-6C7549E7D33E}" type="presOf" srcId="{F07D06C8-F53F-4E45-8FA6-657073E19368}" destId="{CDC608AB-16E5-4828-B39E-7B896CA3EEF4}" srcOrd="0" destOrd="0" presId="urn:microsoft.com/office/officeart/2005/8/layout/hierarchy3"/>
    <dgm:cxn modelId="{E96371BC-888D-44B2-9298-7727253BB330}" type="presOf" srcId="{05999860-D5C1-4D2B-9441-54921818480E}" destId="{EB0098D6-7787-4C3D-A69E-BDB481ABF7DD}" srcOrd="0" destOrd="0" presId="urn:microsoft.com/office/officeart/2005/8/layout/hierarchy3"/>
    <dgm:cxn modelId="{EBE554D3-2033-4FB9-92BF-788EBA821917}" type="presOf" srcId="{05999860-D5C1-4D2B-9441-54921818480E}" destId="{39BF2A7B-5720-4C6C-8A05-7713E18764D6}" srcOrd="1" destOrd="0" presId="urn:microsoft.com/office/officeart/2005/8/layout/hierarchy3"/>
    <dgm:cxn modelId="{B0C253D7-F8BE-4627-BDB9-25AABD3DCD10}" type="presOf" srcId="{47EEE7DC-D15E-4E05-B00A-5BDEED18260D}" destId="{0639A5E9-450F-4750-A13A-DF05B959619E}" srcOrd="0" destOrd="0" presId="urn:microsoft.com/office/officeart/2005/8/layout/hierarchy3"/>
    <dgm:cxn modelId="{EFB188E4-D549-4D63-AABF-0E4234B58418}" type="presOf" srcId="{87128F66-5CAA-4830-97FC-EF55958CBF1B}" destId="{2A4DBA02-0CB0-420D-ABFE-4037073C0DC3}" srcOrd="0" destOrd="0" presId="urn:microsoft.com/office/officeart/2005/8/layout/hierarchy3"/>
    <dgm:cxn modelId="{2DAFE4EA-BDCE-4514-8C9D-2426C0524658}" type="presOf" srcId="{F5972AE0-3295-4950-9D29-BD6A0BB718FF}" destId="{0D02955F-91D5-48D7-A6B1-9856849F9301}" srcOrd="0" destOrd="0" presId="urn:microsoft.com/office/officeart/2005/8/layout/hierarchy3"/>
    <dgm:cxn modelId="{3401E3E3-6963-4A38-9990-CEE0D1708950}" type="presParOf" srcId="{2A4DBA02-0CB0-420D-ABFE-4037073C0DC3}" destId="{9C4033EF-AFAC-42E1-9821-4FF32701155B}" srcOrd="0" destOrd="0" presId="urn:microsoft.com/office/officeart/2005/8/layout/hierarchy3"/>
    <dgm:cxn modelId="{52679CAE-5E36-45F8-82D5-0AE04E8700A8}" type="presParOf" srcId="{9C4033EF-AFAC-42E1-9821-4FF32701155B}" destId="{981CF14E-0832-48B8-A85F-DE012A2E781A}" srcOrd="0" destOrd="0" presId="urn:microsoft.com/office/officeart/2005/8/layout/hierarchy3"/>
    <dgm:cxn modelId="{5E4E5FD5-75F9-453E-919C-ADF5F492EE94}" type="presParOf" srcId="{981CF14E-0832-48B8-A85F-DE012A2E781A}" destId="{C6FAD41F-A557-47A8-9D68-FB249F1A1F44}" srcOrd="0" destOrd="0" presId="urn:microsoft.com/office/officeart/2005/8/layout/hierarchy3"/>
    <dgm:cxn modelId="{F302A319-DFA8-4CBC-8EDA-15E867E21F59}" type="presParOf" srcId="{981CF14E-0832-48B8-A85F-DE012A2E781A}" destId="{92E751D4-69E3-4D02-BDE5-A2F10D27855A}" srcOrd="1" destOrd="0" presId="urn:microsoft.com/office/officeart/2005/8/layout/hierarchy3"/>
    <dgm:cxn modelId="{F37E7A03-FC93-4DC7-85B2-3EE90974DE2E}" type="presParOf" srcId="{9C4033EF-AFAC-42E1-9821-4FF32701155B}" destId="{0E97F4E6-8585-411A-961C-F50286C66323}" srcOrd="1" destOrd="0" presId="urn:microsoft.com/office/officeart/2005/8/layout/hierarchy3"/>
    <dgm:cxn modelId="{FA6D02C3-3A11-4A73-AFA1-37C9527D6842}" type="presParOf" srcId="{0E97F4E6-8585-411A-961C-F50286C66323}" destId="{0639A5E9-450F-4750-A13A-DF05B959619E}" srcOrd="0" destOrd="0" presId="urn:microsoft.com/office/officeart/2005/8/layout/hierarchy3"/>
    <dgm:cxn modelId="{D1102FD5-822D-4D63-B0B9-459DF3F5390B}" type="presParOf" srcId="{0E97F4E6-8585-411A-961C-F50286C66323}" destId="{BF5D0E91-1B27-4783-A865-DB9591CA9C6D}" srcOrd="1" destOrd="0" presId="urn:microsoft.com/office/officeart/2005/8/layout/hierarchy3"/>
    <dgm:cxn modelId="{96188F33-B9DE-46C0-9634-973277A95898}" type="presParOf" srcId="{0E97F4E6-8585-411A-961C-F50286C66323}" destId="{6E352292-35B3-4305-A68E-37A5C3B63042}" srcOrd="2" destOrd="0" presId="urn:microsoft.com/office/officeart/2005/8/layout/hierarchy3"/>
    <dgm:cxn modelId="{ADFCC7F2-A7AA-4367-AA16-B680B130CBBF}" type="presParOf" srcId="{0E97F4E6-8585-411A-961C-F50286C66323}" destId="{CCA05C52-A5E8-48BA-9865-E29282D8E33B}" srcOrd="3" destOrd="0" presId="urn:microsoft.com/office/officeart/2005/8/layout/hierarchy3"/>
    <dgm:cxn modelId="{BB5E3BF1-9243-44B3-B820-20A21C1D0D94}" type="presParOf" srcId="{0E97F4E6-8585-411A-961C-F50286C66323}" destId="{945D3FFF-0344-4EE2-B3E3-6F3D60E908B5}" srcOrd="4" destOrd="0" presId="urn:microsoft.com/office/officeart/2005/8/layout/hierarchy3"/>
    <dgm:cxn modelId="{93842B56-FBF6-495A-ADA0-5AD8B8AB3709}" type="presParOf" srcId="{0E97F4E6-8585-411A-961C-F50286C66323}" destId="{CDC608AB-16E5-4828-B39E-7B896CA3EEF4}" srcOrd="5" destOrd="0" presId="urn:microsoft.com/office/officeart/2005/8/layout/hierarchy3"/>
    <dgm:cxn modelId="{8AE96742-B634-4FFE-84A1-6C56191A63DB}" type="presParOf" srcId="{2A4DBA02-0CB0-420D-ABFE-4037073C0DC3}" destId="{1FA6770A-2F68-45CC-9AD9-88EC00345459}" srcOrd="1" destOrd="0" presId="urn:microsoft.com/office/officeart/2005/8/layout/hierarchy3"/>
    <dgm:cxn modelId="{2F5AB255-F1BC-46E9-9852-7B41C7C42C55}" type="presParOf" srcId="{1FA6770A-2F68-45CC-9AD9-88EC00345459}" destId="{E7FA47BE-2D74-4763-A595-67327355C43F}" srcOrd="0" destOrd="0" presId="urn:microsoft.com/office/officeart/2005/8/layout/hierarchy3"/>
    <dgm:cxn modelId="{A32F67BA-415B-4E9C-A13F-B6C3A9EBCC4B}" type="presParOf" srcId="{E7FA47BE-2D74-4763-A595-67327355C43F}" destId="{95BB03B9-84F6-4ED3-B30B-494CCF207122}" srcOrd="0" destOrd="0" presId="urn:microsoft.com/office/officeart/2005/8/layout/hierarchy3"/>
    <dgm:cxn modelId="{22FC6DC1-F99A-4597-8920-2813213631B9}" type="presParOf" srcId="{E7FA47BE-2D74-4763-A595-67327355C43F}" destId="{41BCF6D7-BD71-432A-AA07-52CB4A420D8A}" srcOrd="1" destOrd="0" presId="urn:microsoft.com/office/officeart/2005/8/layout/hierarchy3"/>
    <dgm:cxn modelId="{C06646EB-BC1E-4601-86F6-3677AE08938A}" type="presParOf" srcId="{1FA6770A-2F68-45CC-9AD9-88EC00345459}" destId="{1FA4FB27-BD90-4CA1-AE8F-CE290EB08484}" srcOrd="1" destOrd="0" presId="urn:microsoft.com/office/officeart/2005/8/layout/hierarchy3"/>
    <dgm:cxn modelId="{264B8089-69DD-44FD-9069-EB4518FF7CAB}" type="presParOf" srcId="{1FA4FB27-BD90-4CA1-AE8F-CE290EB08484}" destId="{0D02955F-91D5-48D7-A6B1-9856849F9301}" srcOrd="0" destOrd="0" presId="urn:microsoft.com/office/officeart/2005/8/layout/hierarchy3"/>
    <dgm:cxn modelId="{5459EC5B-0539-4DCC-843B-8130F1B59D70}" type="presParOf" srcId="{1FA4FB27-BD90-4CA1-AE8F-CE290EB08484}" destId="{D83F71DC-8C1D-49B7-9FCD-918E77641CA4}" srcOrd="1" destOrd="0" presId="urn:microsoft.com/office/officeart/2005/8/layout/hierarchy3"/>
    <dgm:cxn modelId="{B2A31C05-94AB-4667-B3CB-0C866E6587ED}" type="presParOf" srcId="{2A4DBA02-0CB0-420D-ABFE-4037073C0DC3}" destId="{BC2872EF-4F05-4C97-A3E1-F72F7E6C5A2C}" srcOrd="2" destOrd="0" presId="urn:microsoft.com/office/officeart/2005/8/layout/hierarchy3"/>
    <dgm:cxn modelId="{5CA69C7A-1993-40C7-8D0A-E90C82C08A3E}" type="presParOf" srcId="{BC2872EF-4F05-4C97-A3E1-F72F7E6C5A2C}" destId="{E7B7A6AE-922C-456E-A8C9-1D0153B3039F}" srcOrd="0" destOrd="0" presId="urn:microsoft.com/office/officeart/2005/8/layout/hierarchy3"/>
    <dgm:cxn modelId="{0BF0F046-DD47-4D03-93D9-7473669F502A}" type="presParOf" srcId="{E7B7A6AE-922C-456E-A8C9-1D0153B3039F}" destId="{EB0098D6-7787-4C3D-A69E-BDB481ABF7DD}" srcOrd="0" destOrd="0" presId="urn:microsoft.com/office/officeart/2005/8/layout/hierarchy3"/>
    <dgm:cxn modelId="{2C083692-5B2C-4C83-ACAF-BEBA71DE7530}" type="presParOf" srcId="{E7B7A6AE-922C-456E-A8C9-1D0153B3039F}" destId="{39BF2A7B-5720-4C6C-8A05-7713E18764D6}" srcOrd="1" destOrd="0" presId="urn:microsoft.com/office/officeart/2005/8/layout/hierarchy3"/>
    <dgm:cxn modelId="{42F460EB-5013-46D3-BE9E-4384E437CB20}" type="presParOf" srcId="{BC2872EF-4F05-4C97-A3E1-F72F7E6C5A2C}" destId="{EE46803F-B205-4A13-9902-629E2D916A14}" srcOrd="1" destOrd="0" presId="urn:microsoft.com/office/officeart/2005/8/layout/hierarchy3"/>
    <dgm:cxn modelId="{52B79C70-E0F8-4035-BF4D-13F0F8F1FDD7}" type="presParOf" srcId="{EE46803F-B205-4A13-9902-629E2D916A14}" destId="{41A028EC-575C-4426-A819-18F68D84B805}" srcOrd="0" destOrd="0" presId="urn:microsoft.com/office/officeart/2005/8/layout/hierarchy3"/>
    <dgm:cxn modelId="{5CBD8E35-EBAB-4710-A02D-15E51914D7A3}" type="presParOf" srcId="{EE46803F-B205-4A13-9902-629E2D916A14}" destId="{EDD2306A-E64E-467C-9DBF-A28F86696FD9}" srcOrd="1" destOrd="0" presId="urn:microsoft.com/office/officeart/2005/8/layout/hierarchy3"/>
    <dgm:cxn modelId="{81DFD5AC-F93C-4D6E-A4C4-84FF2C0A9FA9}" type="presParOf" srcId="{EE46803F-B205-4A13-9902-629E2D916A14}" destId="{1A9B81A1-4EC3-47E2-96CD-6CB7BFF9E56C}" srcOrd="2" destOrd="0" presId="urn:microsoft.com/office/officeart/2005/8/layout/hierarchy3"/>
    <dgm:cxn modelId="{BA822964-4DC7-4751-8E2E-1CB6010F1F41}" type="presParOf" srcId="{EE46803F-B205-4A13-9902-629E2D916A14}" destId="{31C1CB7E-767A-48BD-8A0E-99515CC3F51B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4171C44-5557-4BB0-B9B0-3425A5753C78}" type="doc">
      <dgm:prSet loTypeId="urn:microsoft.com/office/officeart/2005/8/layout/hierarchy3" loCatId="hierarchy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187C78EE-D9D1-499B-AA2A-CCE3D7FDE53E}">
      <dgm:prSet phldrT="[文本]"/>
      <dgm:spPr/>
      <dgm:t>
        <a:bodyPr/>
        <a:lstStyle/>
        <a:p>
          <a:r>
            <a:rPr lang="zh-CN" altLang="en-US" dirty="0"/>
            <a:t>面向用户的原则</a:t>
          </a:r>
        </a:p>
      </dgm:t>
    </dgm:pt>
    <dgm:pt modelId="{9680EC72-A6BB-47BB-9C54-96476FC740B1}" type="parTrans" cxnId="{826EEFC5-EB65-4A28-B943-B66414C41CFD}">
      <dgm:prSet/>
      <dgm:spPr/>
      <dgm:t>
        <a:bodyPr/>
        <a:lstStyle/>
        <a:p>
          <a:endParaRPr lang="zh-CN" altLang="en-US"/>
        </a:p>
      </dgm:t>
    </dgm:pt>
    <dgm:pt modelId="{F908453C-315C-4EF4-A03F-A3FC6AD580C6}" type="sibTrans" cxnId="{826EEFC5-EB65-4A28-B943-B66414C41CFD}">
      <dgm:prSet/>
      <dgm:spPr/>
      <dgm:t>
        <a:bodyPr/>
        <a:lstStyle/>
        <a:p>
          <a:endParaRPr lang="zh-CN" altLang="en-US"/>
        </a:p>
      </dgm:t>
    </dgm:pt>
    <dgm:pt modelId="{343A20F2-25E5-481D-94D5-991BF0924EC5}">
      <dgm:prSet phldrT="[文本]"/>
      <dgm:spPr/>
      <dgm:t>
        <a:bodyPr/>
        <a:lstStyle/>
        <a:p>
          <a:r>
            <a:rPr lang="zh-CN" altLang="en-US" dirty="0"/>
            <a:t>响应时间</a:t>
          </a:r>
        </a:p>
      </dgm:t>
    </dgm:pt>
    <dgm:pt modelId="{375274C8-7074-4356-839F-23EFF030B9A6}" type="parTrans" cxnId="{C9B1843E-59FD-4AA8-AA21-B5EEE6788E5B}">
      <dgm:prSet/>
      <dgm:spPr/>
      <dgm:t>
        <a:bodyPr/>
        <a:lstStyle/>
        <a:p>
          <a:endParaRPr lang="zh-CN" altLang="en-US"/>
        </a:p>
      </dgm:t>
    </dgm:pt>
    <dgm:pt modelId="{8CBE25A0-33A7-4AE4-BF40-27B3D9C042C5}" type="sibTrans" cxnId="{C9B1843E-59FD-4AA8-AA21-B5EEE6788E5B}">
      <dgm:prSet/>
      <dgm:spPr/>
      <dgm:t>
        <a:bodyPr/>
        <a:lstStyle/>
        <a:p>
          <a:endParaRPr lang="zh-CN" altLang="en-US"/>
        </a:p>
      </dgm:t>
    </dgm:pt>
    <dgm:pt modelId="{6749609A-37EF-457D-A6EA-B2158026D28F}">
      <dgm:prSet phldrT="[文本]"/>
      <dgm:spPr/>
      <dgm:t>
        <a:bodyPr/>
        <a:lstStyle/>
        <a:p>
          <a:r>
            <a:rPr lang="zh-CN" altLang="en-US" dirty="0"/>
            <a:t>周转时间</a:t>
          </a:r>
        </a:p>
      </dgm:t>
    </dgm:pt>
    <dgm:pt modelId="{287B71F5-AC9C-4A80-8844-AB4E968C0776}" type="parTrans" cxnId="{B289FDFD-D2A3-4FDA-9E11-5180E166B9D4}">
      <dgm:prSet/>
      <dgm:spPr/>
      <dgm:t>
        <a:bodyPr/>
        <a:lstStyle/>
        <a:p>
          <a:endParaRPr lang="zh-CN" altLang="en-US"/>
        </a:p>
      </dgm:t>
    </dgm:pt>
    <dgm:pt modelId="{C56ECB3E-24A9-46D9-A452-B3F227F7C927}" type="sibTrans" cxnId="{B289FDFD-D2A3-4FDA-9E11-5180E166B9D4}">
      <dgm:prSet/>
      <dgm:spPr/>
      <dgm:t>
        <a:bodyPr/>
        <a:lstStyle/>
        <a:p>
          <a:endParaRPr lang="zh-CN" altLang="en-US"/>
        </a:p>
      </dgm:t>
    </dgm:pt>
    <dgm:pt modelId="{E5465E8F-1B26-4FF2-933B-4D1FAABDE5A6}">
      <dgm:prSet phldrT="[文本]"/>
      <dgm:spPr/>
      <dgm:t>
        <a:bodyPr/>
        <a:lstStyle/>
        <a:p>
          <a:r>
            <a:rPr lang="zh-CN" altLang="en-US" dirty="0"/>
            <a:t>面向系统的原则</a:t>
          </a:r>
        </a:p>
      </dgm:t>
    </dgm:pt>
    <dgm:pt modelId="{B38BEDCE-642E-43F7-94FF-C1CD416F8E21}" type="parTrans" cxnId="{26E9AD8A-C3DD-463A-992C-5BE54C8D80BC}">
      <dgm:prSet/>
      <dgm:spPr/>
      <dgm:t>
        <a:bodyPr/>
        <a:lstStyle/>
        <a:p>
          <a:endParaRPr lang="zh-CN" altLang="en-US"/>
        </a:p>
      </dgm:t>
    </dgm:pt>
    <dgm:pt modelId="{097AF4E8-E482-4716-A697-01F252A2E314}" type="sibTrans" cxnId="{26E9AD8A-C3DD-463A-992C-5BE54C8D80BC}">
      <dgm:prSet/>
      <dgm:spPr/>
      <dgm:t>
        <a:bodyPr/>
        <a:lstStyle/>
        <a:p>
          <a:endParaRPr lang="zh-CN" altLang="en-US"/>
        </a:p>
      </dgm:t>
    </dgm:pt>
    <dgm:pt modelId="{D6C6BC86-F43F-4661-BE01-0B804FF081CB}">
      <dgm:prSet phldrT="[文本]"/>
      <dgm:spPr/>
      <dgm:t>
        <a:bodyPr/>
        <a:lstStyle/>
        <a:p>
          <a:r>
            <a:rPr lang="zh-CN" altLang="en-US" dirty="0"/>
            <a:t>吞吐量</a:t>
          </a:r>
        </a:p>
      </dgm:t>
    </dgm:pt>
    <dgm:pt modelId="{25498A93-8D5F-4D01-A4B6-E146B1B0DA77}" type="parTrans" cxnId="{6F570F70-E6CA-47C7-946E-A3265C47E066}">
      <dgm:prSet/>
      <dgm:spPr/>
      <dgm:t>
        <a:bodyPr/>
        <a:lstStyle/>
        <a:p>
          <a:endParaRPr lang="zh-CN" altLang="en-US"/>
        </a:p>
      </dgm:t>
    </dgm:pt>
    <dgm:pt modelId="{34AEF163-DC2C-4D2E-B0DE-50112684BE63}" type="sibTrans" cxnId="{6F570F70-E6CA-47C7-946E-A3265C47E066}">
      <dgm:prSet/>
      <dgm:spPr/>
      <dgm:t>
        <a:bodyPr/>
        <a:lstStyle/>
        <a:p>
          <a:endParaRPr lang="zh-CN" altLang="en-US"/>
        </a:p>
      </dgm:t>
    </dgm:pt>
    <dgm:pt modelId="{507245B3-2C93-4A50-8FC1-C3299C643D3D}">
      <dgm:prSet phldrT="[文本]"/>
      <dgm:spPr/>
      <dgm:t>
        <a:bodyPr/>
        <a:lstStyle/>
        <a:p>
          <a:r>
            <a:rPr lang="zh-CN" altLang="en-US" dirty="0"/>
            <a:t>利用率</a:t>
          </a:r>
        </a:p>
      </dgm:t>
    </dgm:pt>
    <dgm:pt modelId="{E83723AF-4D8D-4C5B-A726-4E8A1436E416}" type="parTrans" cxnId="{A0029389-3567-4C63-BCA7-79A956C95E8A}">
      <dgm:prSet/>
      <dgm:spPr/>
      <dgm:t>
        <a:bodyPr/>
        <a:lstStyle/>
        <a:p>
          <a:endParaRPr lang="zh-CN" altLang="en-US"/>
        </a:p>
      </dgm:t>
    </dgm:pt>
    <dgm:pt modelId="{152ECD7F-7165-45C9-AA1E-A1A276D4B52E}" type="sibTrans" cxnId="{A0029389-3567-4C63-BCA7-79A956C95E8A}">
      <dgm:prSet/>
      <dgm:spPr/>
      <dgm:t>
        <a:bodyPr/>
        <a:lstStyle/>
        <a:p>
          <a:endParaRPr lang="zh-CN" altLang="en-US"/>
        </a:p>
      </dgm:t>
    </dgm:pt>
    <dgm:pt modelId="{4C53C93E-F0D3-4691-ABD5-E5F4B1C912E8}">
      <dgm:prSet phldrT="[文本]"/>
      <dgm:spPr/>
      <dgm:t>
        <a:bodyPr/>
        <a:lstStyle/>
        <a:p>
          <a:r>
            <a:rPr lang="zh-CN" altLang="en-US" dirty="0"/>
            <a:t>截止时间</a:t>
          </a:r>
        </a:p>
      </dgm:t>
    </dgm:pt>
    <dgm:pt modelId="{CDA527DB-F952-47DC-A83D-4275A1539CF7}" type="parTrans" cxnId="{3ADAABC4-51C3-44C1-91F4-810FA351D029}">
      <dgm:prSet/>
      <dgm:spPr/>
      <dgm:t>
        <a:bodyPr/>
        <a:lstStyle/>
        <a:p>
          <a:endParaRPr lang="zh-CN" altLang="en-US"/>
        </a:p>
      </dgm:t>
    </dgm:pt>
    <dgm:pt modelId="{D74F6482-1171-43DE-B38E-C3F39E90E6A6}" type="sibTrans" cxnId="{3ADAABC4-51C3-44C1-91F4-810FA351D029}">
      <dgm:prSet/>
      <dgm:spPr/>
      <dgm:t>
        <a:bodyPr/>
        <a:lstStyle/>
        <a:p>
          <a:endParaRPr lang="zh-CN" altLang="en-US"/>
        </a:p>
      </dgm:t>
    </dgm:pt>
    <dgm:pt modelId="{06F54A9C-EFF9-40AC-AD86-F7AB9CCC1B38}">
      <dgm:prSet phldrT="[文本]"/>
      <dgm:spPr/>
      <dgm:t>
        <a:bodyPr/>
        <a:lstStyle/>
        <a:p>
          <a:r>
            <a:rPr lang="zh-CN" altLang="en-US" dirty="0"/>
            <a:t>公平性</a:t>
          </a:r>
        </a:p>
      </dgm:t>
    </dgm:pt>
    <dgm:pt modelId="{73F4199C-9347-4778-9DE3-AB63BF9AFB7A}" type="parTrans" cxnId="{41F7640B-6A83-487E-BBE3-358AC5F00C32}">
      <dgm:prSet/>
      <dgm:spPr/>
      <dgm:t>
        <a:bodyPr/>
        <a:lstStyle/>
        <a:p>
          <a:endParaRPr lang="zh-CN" altLang="en-US"/>
        </a:p>
      </dgm:t>
    </dgm:pt>
    <dgm:pt modelId="{42B20F46-2B4F-4CF5-ACDC-5DBE3E641ED9}" type="sibTrans" cxnId="{41F7640B-6A83-487E-BBE3-358AC5F00C32}">
      <dgm:prSet/>
      <dgm:spPr/>
      <dgm:t>
        <a:bodyPr/>
        <a:lstStyle/>
        <a:p>
          <a:endParaRPr lang="zh-CN" altLang="en-US"/>
        </a:p>
      </dgm:t>
    </dgm:pt>
    <dgm:pt modelId="{F6D99DBC-8D98-4C29-B132-94AACA9A3DB2}">
      <dgm:prSet phldrT="[文本]"/>
      <dgm:spPr/>
      <dgm:t>
        <a:bodyPr/>
        <a:lstStyle/>
        <a:p>
          <a:r>
            <a:rPr lang="zh-CN" altLang="en-US" dirty="0"/>
            <a:t>优先级</a:t>
          </a:r>
        </a:p>
      </dgm:t>
    </dgm:pt>
    <dgm:pt modelId="{2783F957-3834-4EE5-96B1-B8AAB1D092A9}" type="parTrans" cxnId="{05AF0CA4-85D5-4FC1-9741-0F5C233725F4}">
      <dgm:prSet/>
      <dgm:spPr/>
      <dgm:t>
        <a:bodyPr/>
        <a:lstStyle/>
        <a:p>
          <a:endParaRPr lang="zh-CN" altLang="en-US"/>
        </a:p>
      </dgm:t>
    </dgm:pt>
    <dgm:pt modelId="{D427F130-DB8D-4F34-ACF1-4879BEAFEA93}" type="sibTrans" cxnId="{05AF0CA4-85D5-4FC1-9741-0F5C233725F4}">
      <dgm:prSet/>
      <dgm:spPr/>
      <dgm:t>
        <a:bodyPr/>
        <a:lstStyle/>
        <a:p>
          <a:endParaRPr lang="zh-CN" altLang="en-US"/>
        </a:p>
      </dgm:t>
    </dgm:pt>
    <dgm:pt modelId="{83E30243-59F9-4984-A899-3D636C068253}">
      <dgm:prSet phldrT="[文本]"/>
      <dgm:spPr/>
      <dgm:t>
        <a:bodyPr/>
        <a:lstStyle/>
        <a:p>
          <a:r>
            <a:rPr lang="zh-CN" altLang="en-US" dirty="0"/>
            <a:t>优先级</a:t>
          </a:r>
        </a:p>
      </dgm:t>
    </dgm:pt>
    <dgm:pt modelId="{37709CE5-CF6E-415D-B6D7-63E16F64F160}" type="parTrans" cxnId="{2A566DA7-5851-4B1F-AB85-EF4468C6AB51}">
      <dgm:prSet/>
      <dgm:spPr/>
      <dgm:t>
        <a:bodyPr/>
        <a:lstStyle/>
        <a:p>
          <a:endParaRPr lang="zh-CN" altLang="en-US"/>
        </a:p>
      </dgm:t>
    </dgm:pt>
    <dgm:pt modelId="{1CCA5134-4D89-42DC-92F7-38F214C86E8B}" type="sibTrans" cxnId="{2A566DA7-5851-4B1F-AB85-EF4468C6AB51}">
      <dgm:prSet/>
      <dgm:spPr/>
      <dgm:t>
        <a:bodyPr/>
        <a:lstStyle/>
        <a:p>
          <a:endParaRPr lang="zh-CN" altLang="en-US"/>
        </a:p>
      </dgm:t>
    </dgm:pt>
    <dgm:pt modelId="{C2855840-2DA2-4F2C-9085-DD473868FFDD}" type="pres">
      <dgm:prSet presAssocID="{04171C44-5557-4BB0-B9B0-3425A5753C78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BB29FDD-B91D-4903-B32A-0294B941C298}" type="pres">
      <dgm:prSet presAssocID="{187C78EE-D9D1-499B-AA2A-CCE3D7FDE53E}" presName="root" presStyleCnt="0"/>
      <dgm:spPr/>
    </dgm:pt>
    <dgm:pt modelId="{7ED6976B-5E5B-4E3D-9788-C9B2705E1627}" type="pres">
      <dgm:prSet presAssocID="{187C78EE-D9D1-499B-AA2A-CCE3D7FDE53E}" presName="rootComposite" presStyleCnt="0"/>
      <dgm:spPr/>
    </dgm:pt>
    <dgm:pt modelId="{96F064EC-2696-40BC-A169-BB676D131B9D}" type="pres">
      <dgm:prSet presAssocID="{187C78EE-D9D1-499B-AA2A-CCE3D7FDE53E}" presName="rootText" presStyleLbl="node1" presStyleIdx="0" presStyleCnt="2" custScaleX="155243"/>
      <dgm:spPr/>
    </dgm:pt>
    <dgm:pt modelId="{EE593222-006A-4AF4-BF9A-9FB06FE83433}" type="pres">
      <dgm:prSet presAssocID="{187C78EE-D9D1-499B-AA2A-CCE3D7FDE53E}" presName="rootConnector" presStyleLbl="node1" presStyleIdx="0" presStyleCnt="2"/>
      <dgm:spPr/>
    </dgm:pt>
    <dgm:pt modelId="{AAE6F0F3-61B4-4C0B-8055-AF658075B1A1}" type="pres">
      <dgm:prSet presAssocID="{187C78EE-D9D1-499B-AA2A-CCE3D7FDE53E}" presName="childShape" presStyleCnt="0"/>
      <dgm:spPr/>
    </dgm:pt>
    <dgm:pt modelId="{67B39066-8D89-48D0-A8B1-217362325120}" type="pres">
      <dgm:prSet presAssocID="{287B71F5-AC9C-4A80-8844-AB4E968C0776}" presName="Name13" presStyleLbl="parChTrans1D2" presStyleIdx="0" presStyleCnt="8"/>
      <dgm:spPr/>
    </dgm:pt>
    <dgm:pt modelId="{2C251217-D5B5-43D3-AE09-E72D448780E8}" type="pres">
      <dgm:prSet presAssocID="{6749609A-37EF-457D-A6EA-B2158026D28F}" presName="childText" presStyleLbl="bgAcc1" presStyleIdx="0" presStyleCnt="8" custScaleX="126527">
        <dgm:presLayoutVars>
          <dgm:bulletEnabled val="1"/>
        </dgm:presLayoutVars>
      </dgm:prSet>
      <dgm:spPr/>
    </dgm:pt>
    <dgm:pt modelId="{6480A6B5-3C21-4AE8-8AAA-B3097D2146D2}" type="pres">
      <dgm:prSet presAssocID="{375274C8-7074-4356-839F-23EFF030B9A6}" presName="Name13" presStyleLbl="parChTrans1D2" presStyleIdx="1" presStyleCnt="8"/>
      <dgm:spPr/>
    </dgm:pt>
    <dgm:pt modelId="{F710FD34-D9CC-4D94-9C17-AC7E4064F481}" type="pres">
      <dgm:prSet presAssocID="{343A20F2-25E5-481D-94D5-991BF0924EC5}" presName="childText" presStyleLbl="bgAcc1" presStyleIdx="1" presStyleCnt="8" custScaleX="126527">
        <dgm:presLayoutVars>
          <dgm:bulletEnabled val="1"/>
        </dgm:presLayoutVars>
      </dgm:prSet>
      <dgm:spPr/>
    </dgm:pt>
    <dgm:pt modelId="{E24FA2C4-9381-41EB-AEAF-089E63B6118D}" type="pres">
      <dgm:prSet presAssocID="{CDA527DB-F952-47DC-A83D-4275A1539CF7}" presName="Name13" presStyleLbl="parChTrans1D2" presStyleIdx="2" presStyleCnt="8"/>
      <dgm:spPr/>
    </dgm:pt>
    <dgm:pt modelId="{A2660846-E2FF-4AF3-88C7-F16A7225EA1D}" type="pres">
      <dgm:prSet presAssocID="{4C53C93E-F0D3-4691-ABD5-E5F4B1C912E8}" presName="childText" presStyleLbl="bgAcc1" presStyleIdx="2" presStyleCnt="8" custScaleX="126527">
        <dgm:presLayoutVars>
          <dgm:bulletEnabled val="1"/>
        </dgm:presLayoutVars>
      </dgm:prSet>
      <dgm:spPr/>
    </dgm:pt>
    <dgm:pt modelId="{781520C7-7A20-489C-A075-9395439E071C}" type="pres">
      <dgm:prSet presAssocID="{37709CE5-CF6E-415D-B6D7-63E16F64F160}" presName="Name13" presStyleLbl="parChTrans1D2" presStyleIdx="3" presStyleCnt="8"/>
      <dgm:spPr/>
    </dgm:pt>
    <dgm:pt modelId="{61959744-5075-4EA2-B75A-D6048C54D2BB}" type="pres">
      <dgm:prSet presAssocID="{83E30243-59F9-4984-A899-3D636C068253}" presName="childText" presStyleLbl="bgAcc1" presStyleIdx="3" presStyleCnt="8" custScaleX="126527">
        <dgm:presLayoutVars>
          <dgm:bulletEnabled val="1"/>
        </dgm:presLayoutVars>
      </dgm:prSet>
      <dgm:spPr/>
    </dgm:pt>
    <dgm:pt modelId="{9370CD87-38C1-484D-A2D8-41D0CF30EBDB}" type="pres">
      <dgm:prSet presAssocID="{E5465E8F-1B26-4FF2-933B-4D1FAABDE5A6}" presName="root" presStyleCnt="0"/>
      <dgm:spPr/>
    </dgm:pt>
    <dgm:pt modelId="{8ACD538C-26DA-4E8E-96DA-1E6331AAFFF0}" type="pres">
      <dgm:prSet presAssocID="{E5465E8F-1B26-4FF2-933B-4D1FAABDE5A6}" presName="rootComposite" presStyleCnt="0"/>
      <dgm:spPr/>
    </dgm:pt>
    <dgm:pt modelId="{14BA4936-588C-4A9D-A02C-A629FBD66964}" type="pres">
      <dgm:prSet presAssocID="{E5465E8F-1B26-4FF2-933B-4D1FAABDE5A6}" presName="rootText" presStyleLbl="node1" presStyleIdx="1" presStyleCnt="2" custScaleX="155243"/>
      <dgm:spPr/>
    </dgm:pt>
    <dgm:pt modelId="{7188DE62-8ED0-47F7-9146-FE6CF7B90CDB}" type="pres">
      <dgm:prSet presAssocID="{E5465E8F-1B26-4FF2-933B-4D1FAABDE5A6}" presName="rootConnector" presStyleLbl="node1" presStyleIdx="1" presStyleCnt="2"/>
      <dgm:spPr/>
    </dgm:pt>
    <dgm:pt modelId="{5C24911A-3A52-468E-81A3-4FD7A4A05FFE}" type="pres">
      <dgm:prSet presAssocID="{E5465E8F-1B26-4FF2-933B-4D1FAABDE5A6}" presName="childShape" presStyleCnt="0"/>
      <dgm:spPr/>
    </dgm:pt>
    <dgm:pt modelId="{A4B4A897-56F4-4308-9870-F315F26B696A}" type="pres">
      <dgm:prSet presAssocID="{25498A93-8D5F-4D01-A4B6-E146B1B0DA77}" presName="Name13" presStyleLbl="parChTrans1D2" presStyleIdx="4" presStyleCnt="8"/>
      <dgm:spPr/>
    </dgm:pt>
    <dgm:pt modelId="{777722B8-21A8-4276-88C9-6F446E891241}" type="pres">
      <dgm:prSet presAssocID="{D6C6BC86-F43F-4661-BE01-0B804FF081CB}" presName="childText" presStyleLbl="bgAcc1" presStyleIdx="4" presStyleCnt="8">
        <dgm:presLayoutVars>
          <dgm:bulletEnabled val="1"/>
        </dgm:presLayoutVars>
      </dgm:prSet>
      <dgm:spPr/>
    </dgm:pt>
    <dgm:pt modelId="{0A95D0E1-2630-457F-A91A-DF024353EFF2}" type="pres">
      <dgm:prSet presAssocID="{E83723AF-4D8D-4C5B-A726-4E8A1436E416}" presName="Name13" presStyleLbl="parChTrans1D2" presStyleIdx="5" presStyleCnt="8"/>
      <dgm:spPr/>
    </dgm:pt>
    <dgm:pt modelId="{219499F5-6F96-4B54-80CA-BC56EF77542B}" type="pres">
      <dgm:prSet presAssocID="{507245B3-2C93-4A50-8FC1-C3299C643D3D}" presName="childText" presStyleLbl="bgAcc1" presStyleIdx="5" presStyleCnt="8">
        <dgm:presLayoutVars>
          <dgm:bulletEnabled val="1"/>
        </dgm:presLayoutVars>
      </dgm:prSet>
      <dgm:spPr/>
    </dgm:pt>
    <dgm:pt modelId="{EB622A6B-617A-4747-82A8-15610CA418DE}" type="pres">
      <dgm:prSet presAssocID="{73F4199C-9347-4778-9DE3-AB63BF9AFB7A}" presName="Name13" presStyleLbl="parChTrans1D2" presStyleIdx="6" presStyleCnt="8"/>
      <dgm:spPr/>
    </dgm:pt>
    <dgm:pt modelId="{142431D4-9A1F-472C-A1D9-E4F0C178FC19}" type="pres">
      <dgm:prSet presAssocID="{06F54A9C-EFF9-40AC-AD86-F7AB9CCC1B38}" presName="childText" presStyleLbl="bgAcc1" presStyleIdx="6" presStyleCnt="8">
        <dgm:presLayoutVars>
          <dgm:bulletEnabled val="1"/>
        </dgm:presLayoutVars>
      </dgm:prSet>
      <dgm:spPr/>
    </dgm:pt>
    <dgm:pt modelId="{FB762ADD-D092-4444-848D-62EED21FC5B7}" type="pres">
      <dgm:prSet presAssocID="{2783F957-3834-4EE5-96B1-B8AAB1D092A9}" presName="Name13" presStyleLbl="parChTrans1D2" presStyleIdx="7" presStyleCnt="8"/>
      <dgm:spPr/>
    </dgm:pt>
    <dgm:pt modelId="{24A997A7-7A7F-4720-A0D9-15017F559141}" type="pres">
      <dgm:prSet presAssocID="{F6D99DBC-8D98-4C29-B132-94AACA9A3DB2}" presName="childText" presStyleLbl="bgAcc1" presStyleIdx="7" presStyleCnt="8">
        <dgm:presLayoutVars>
          <dgm:bulletEnabled val="1"/>
        </dgm:presLayoutVars>
      </dgm:prSet>
      <dgm:spPr/>
    </dgm:pt>
  </dgm:ptLst>
  <dgm:cxnLst>
    <dgm:cxn modelId="{41F7640B-6A83-487E-BBE3-358AC5F00C32}" srcId="{E5465E8F-1B26-4FF2-933B-4D1FAABDE5A6}" destId="{06F54A9C-EFF9-40AC-AD86-F7AB9CCC1B38}" srcOrd="2" destOrd="0" parTransId="{73F4199C-9347-4778-9DE3-AB63BF9AFB7A}" sibTransId="{42B20F46-2B4F-4CF5-ACDC-5DBE3E641ED9}"/>
    <dgm:cxn modelId="{D62F280D-0152-4554-9FD8-C68CFF1CC728}" type="presOf" srcId="{37709CE5-CF6E-415D-B6D7-63E16F64F160}" destId="{781520C7-7A20-489C-A075-9395439E071C}" srcOrd="0" destOrd="0" presId="urn:microsoft.com/office/officeart/2005/8/layout/hierarchy3"/>
    <dgm:cxn modelId="{C9C62113-C473-4A0C-83BB-0399CF296165}" type="presOf" srcId="{6749609A-37EF-457D-A6EA-B2158026D28F}" destId="{2C251217-D5B5-43D3-AE09-E72D448780E8}" srcOrd="0" destOrd="0" presId="urn:microsoft.com/office/officeart/2005/8/layout/hierarchy3"/>
    <dgm:cxn modelId="{4666C117-A9B2-4217-A25E-C208B7105CC0}" type="presOf" srcId="{287B71F5-AC9C-4A80-8844-AB4E968C0776}" destId="{67B39066-8D89-48D0-A8B1-217362325120}" srcOrd="0" destOrd="0" presId="urn:microsoft.com/office/officeart/2005/8/layout/hierarchy3"/>
    <dgm:cxn modelId="{03472E2C-F940-4F3D-A5A4-DFD77A838E56}" type="presOf" srcId="{D6C6BC86-F43F-4661-BE01-0B804FF081CB}" destId="{777722B8-21A8-4276-88C9-6F446E891241}" srcOrd="0" destOrd="0" presId="urn:microsoft.com/office/officeart/2005/8/layout/hierarchy3"/>
    <dgm:cxn modelId="{F37DE630-F5E8-490A-AAF0-DC9671C88118}" type="presOf" srcId="{187C78EE-D9D1-499B-AA2A-CCE3D7FDE53E}" destId="{EE593222-006A-4AF4-BF9A-9FB06FE83433}" srcOrd="1" destOrd="0" presId="urn:microsoft.com/office/officeart/2005/8/layout/hierarchy3"/>
    <dgm:cxn modelId="{970AE533-70A0-49C3-A2D4-76414ABBEFCA}" type="presOf" srcId="{E5465E8F-1B26-4FF2-933B-4D1FAABDE5A6}" destId="{7188DE62-8ED0-47F7-9146-FE6CF7B90CDB}" srcOrd="1" destOrd="0" presId="urn:microsoft.com/office/officeart/2005/8/layout/hierarchy3"/>
    <dgm:cxn modelId="{C9B1843E-59FD-4AA8-AA21-B5EEE6788E5B}" srcId="{187C78EE-D9D1-499B-AA2A-CCE3D7FDE53E}" destId="{343A20F2-25E5-481D-94D5-991BF0924EC5}" srcOrd="1" destOrd="0" parTransId="{375274C8-7074-4356-839F-23EFF030B9A6}" sibTransId="{8CBE25A0-33A7-4AE4-BF40-27B3D9C042C5}"/>
    <dgm:cxn modelId="{8996314F-87E5-4E6E-AFC1-CF32254546BC}" type="presOf" srcId="{E5465E8F-1B26-4FF2-933B-4D1FAABDE5A6}" destId="{14BA4936-588C-4A9D-A02C-A629FBD66964}" srcOrd="0" destOrd="0" presId="urn:microsoft.com/office/officeart/2005/8/layout/hierarchy3"/>
    <dgm:cxn modelId="{8B816F52-8A26-4A54-9773-4031DCCDB602}" type="presOf" srcId="{73F4199C-9347-4778-9DE3-AB63BF9AFB7A}" destId="{EB622A6B-617A-4747-82A8-15610CA418DE}" srcOrd="0" destOrd="0" presId="urn:microsoft.com/office/officeart/2005/8/layout/hierarchy3"/>
    <dgm:cxn modelId="{45C59C55-8FCD-4722-8527-977451CE66F1}" type="presOf" srcId="{83E30243-59F9-4984-A899-3D636C068253}" destId="{61959744-5075-4EA2-B75A-D6048C54D2BB}" srcOrd="0" destOrd="0" presId="urn:microsoft.com/office/officeart/2005/8/layout/hierarchy3"/>
    <dgm:cxn modelId="{C54BDB59-50B2-40C4-9AE3-D2538E74FE83}" type="presOf" srcId="{04171C44-5557-4BB0-B9B0-3425A5753C78}" destId="{C2855840-2DA2-4F2C-9085-DD473868FFDD}" srcOrd="0" destOrd="0" presId="urn:microsoft.com/office/officeart/2005/8/layout/hierarchy3"/>
    <dgm:cxn modelId="{007F275C-8A46-40AC-AF13-AB82AC91E4E6}" type="presOf" srcId="{06F54A9C-EFF9-40AC-AD86-F7AB9CCC1B38}" destId="{142431D4-9A1F-472C-A1D9-E4F0C178FC19}" srcOrd="0" destOrd="0" presId="urn:microsoft.com/office/officeart/2005/8/layout/hierarchy3"/>
    <dgm:cxn modelId="{6F570F70-E6CA-47C7-946E-A3265C47E066}" srcId="{E5465E8F-1B26-4FF2-933B-4D1FAABDE5A6}" destId="{D6C6BC86-F43F-4661-BE01-0B804FF081CB}" srcOrd="0" destOrd="0" parTransId="{25498A93-8D5F-4D01-A4B6-E146B1B0DA77}" sibTransId="{34AEF163-DC2C-4D2E-B0DE-50112684BE63}"/>
    <dgm:cxn modelId="{81A86682-67B0-495F-ABFC-008147E4D1F4}" type="presOf" srcId="{507245B3-2C93-4A50-8FC1-C3299C643D3D}" destId="{219499F5-6F96-4B54-80CA-BC56EF77542B}" srcOrd="0" destOrd="0" presId="urn:microsoft.com/office/officeart/2005/8/layout/hierarchy3"/>
    <dgm:cxn modelId="{A0029389-3567-4C63-BCA7-79A956C95E8A}" srcId="{E5465E8F-1B26-4FF2-933B-4D1FAABDE5A6}" destId="{507245B3-2C93-4A50-8FC1-C3299C643D3D}" srcOrd="1" destOrd="0" parTransId="{E83723AF-4D8D-4C5B-A726-4E8A1436E416}" sibTransId="{152ECD7F-7165-45C9-AA1E-A1A276D4B52E}"/>
    <dgm:cxn modelId="{26E9AD8A-C3DD-463A-992C-5BE54C8D80BC}" srcId="{04171C44-5557-4BB0-B9B0-3425A5753C78}" destId="{E5465E8F-1B26-4FF2-933B-4D1FAABDE5A6}" srcOrd="1" destOrd="0" parTransId="{B38BEDCE-642E-43F7-94FF-C1CD416F8E21}" sibTransId="{097AF4E8-E482-4716-A697-01F252A2E314}"/>
    <dgm:cxn modelId="{825CAD9A-56AD-42D3-A5BC-FE65E823D78E}" type="presOf" srcId="{E83723AF-4D8D-4C5B-A726-4E8A1436E416}" destId="{0A95D0E1-2630-457F-A91A-DF024353EFF2}" srcOrd="0" destOrd="0" presId="urn:microsoft.com/office/officeart/2005/8/layout/hierarchy3"/>
    <dgm:cxn modelId="{05AF0CA4-85D5-4FC1-9741-0F5C233725F4}" srcId="{E5465E8F-1B26-4FF2-933B-4D1FAABDE5A6}" destId="{F6D99DBC-8D98-4C29-B132-94AACA9A3DB2}" srcOrd="3" destOrd="0" parTransId="{2783F957-3834-4EE5-96B1-B8AAB1D092A9}" sibTransId="{D427F130-DB8D-4F34-ACF1-4879BEAFEA93}"/>
    <dgm:cxn modelId="{2A566DA7-5851-4B1F-AB85-EF4468C6AB51}" srcId="{187C78EE-D9D1-499B-AA2A-CCE3D7FDE53E}" destId="{83E30243-59F9-4984-A899-3D636C068253}" srcOrd="3" destOrd="0" parTransId="{37709CE5-CF6E-415D-B6D7-63E16F64F160}" sibTransId="{1CCA5134-4D89-42DC-92F7-38F214C86E8B}"/>
    <dgm:cxn modelId="{265844AC-0841-4E4F-9266-7BDA56382953}" type="presOf" srcId="{F6D99DBC-8D98-4C29-B132-94AACA9A3DB2}" destId="{24A997A7-7A7F-4720-A0D9-15017F559141}" srcOrd="0" destOrd="0" presId="urn:microsoft.com/office/officeart/2005/8/layout/hierarchy3"/>
    <dgm:cxn modelId="{B47BDAB6-F87B-4CFD-BAB5-C9C69C5AC3AA}" type="presOf" srcId="{4C53C93E-F0D3-4691-ABD5-E5F4B1C912E8}" destId="{A2660846-E2FF-4AF3-88C7-F16A7225EA1D}" srcOrd="0" destOrd="0" presId="urn:microsoft.com/office/officeart/2005/8/layout/hierarchy3"/>
    <dgm:cxn modelId="{EE12FBB7-0A86-4BAF-8683-BBC323DE50D6}" type="presOf" srcId="{375274C8-7074-4356-839F-23EFF030B9A6}" destId="{6480A6B5-3C21-4AE8-8AAA-B3097D2146D2}" srcOrd="0" destOrd="0" presId="urn:microsoft.com/office/officeart/2005/8/layout/hierarchy3"/>
    <dgm:cxn modelId="{F4E656BB-C4E1-4E48-8861-9634580F40A0}" type="presOf" srcId="{343A20F2-25E5-481D-94D5-991BF0924EC5}" destId="{F710FD34-D9CC-4D94-9C17-AC7E4064F481}" srcOrd="0" destOrd="0" presId="urn:microsoft.com/office/officeart/2005/8/layout/hierarchy3"/>
    <dgm:cxn modelId="{3ADAABC4-51C3-44C1-91F4-810FA351D029}" srcId="{187C78EE-D9D1-499B-AA2A-CCE3D7FDE53E}" destId="{4C53C93E-F0D3-4691-ABD5-E5F4B1C912E8}" srcOrd="2" destOrd="0" parTransId="{CDA527DB-F952-47DC-A83D-4275A1539CF7}" sibTransId="{D74F6482-1171-43DE-B38E-C3F39E90E6A6}"/>
    <dgm:cxn modelId="{826EEFC5-EB65-4A28-B943-B66414C41CFD}" srcId="{04171C44-5557-4BB0-B9B0-3425A5753C78}" destId="{187C78EE-D9D1-499B-AA2A-CCE3D7FDE53E}" srcOrd="0" destOrd="0" parTransId="{9680EC72-A6BB-47BB-9C54-96476FC740B1}" sibTransId="{F908453C-315C-4EF4-A03F-A3FC6AD580C6}"/>
    <dgm:cxn modelId="{BADBE2C7-F505-45A6-B27B-77C0B90D31D6}" type="presOf" srcId="{187C78EE-D9D1-499B-AA2A-CCE3D7FDE53E}" destId="{96F064EC-2696-40BC-A169-BB676D131B9D}" srcOrd="0" destOrd="0" presId="urn:microsoft.com/office/officeart/2005/8/layout/hierarchy3"/>
    <dgm:cxn modelId="{D190E3CD-D684-463F-994A-0E44B1917691}" type="presOf" srcId="{2783F957-3834-4EE5-96B1-B8AAB1D092A9}" destId="{FB762ADD-D092-4444-848D-62EED21FC5B7}" srcOrd="0" destOrd="0" presId="urn:microsoft.com/office/officeart/2005/8/layout/hierarchy3"/>
    <dgm:cxn modelId="{A0983BF0-AE14-43FE-A339-93C8A309B4A0}" type="presOf" srcId="{25498A93-8D5F-4D01-A4B6-E146B1B0DA77}" destId="{A4B4A897-56F4-4308-9870-F315F26B696A}" srcOrd="0" destOrd="0" presId="urn:microsoft.com/office/officeart/2005/8/layout/hierarchy3"/>
    <dgm:cxn modelId="{2D1AEFF7-09E1-4956-8748-49239AD64EEB}" type="presOf" srcId="{CDA527DB-F952-47DC-A83D-4275A1539CF7}" destId="{E24FA2C4-9381-41EB-AEAF-089E63B6118D}" srcOrd="0" destOrd="0" presId="urn:microsoft.com/office/officeart/2005/8/layout/hierarchy3"/>
    <dgm:cxn modelId="{B289FDFD-D2A3-4FDA-9E11-5180E166B9D4}" srcId="{187C78EE-D9D1-499B-AA2A-CCE3D7FDE53E}" destId="{6749609A-37EF-457D-A6EA-B2158026D28F}" srcOrd="0" destOrd="0" parTransId="{287B71F5-AC9C-4A80-8844-AB4E968C0776}" sibTransId="{C56ECB3E-24A9-46D9-A452-B3F227F7C927}"/>
    <dgm:cxn modelId="{B60D0313-B348-4EB4-87B4-3FA0DCD3E3C2}" type="presParOf" srcId="{C2855840-2DA2-4F2C-9085-DD473868FFDD}" destId="{4BB29FDD-B91D-4903-B32A-0294B941C298}" srcOrd="0" destOrd="0" presId="urn:microsoft.com/office/officeart/2005/8/layout/hierarchy3"/>
    <dgm:cxn modelId="{737B3A95-28D6-452C-82F0-79BA4DD4AC00}" type="presParOf" srcId="{4BB29FDD-B91D-4903-B32A-0294B941C298}" destId="{7ED6976B-5E5B-4E3D-9788-C9B2705E1627}" srcOrd="0" destOrd="0" presId="urn:microsoft.com/office/officeart/2005/8/layout/hierarchy3"/>
    <dgm:cxn modelId="{C52149FF-5CD6-4A21-ABDB-836214DE8969}" type="presParOf" srcId="{7ED6976B-5E5B-4E3D-9788-C9B2705E1627}" destId="{96F064EC-2696-40BC-A169-BB676D131B9D}" srcOrd="0" destOrd="0" presId="urn:microsoft.com/office/officeart/2005/8/layout/hierarchy3"/>
    <dgm:cxn modelId="{C4A1945D-151B-4051-950F-481C30F97673}" type="presParOf" srcId="{7ED6976B-5E5B-4E3D-9788-C9B2705E1627}" destId="{EE593222-006A-4AF4-BF9A-9FB06FE83433}" srcOrd="1" destOrd="0" presId="urn:microsoft.com/office/officeart/2005/8/layout/hierarchy3"/>
    <dgm:cxn modelId="{23310EE6-EFB7-45F1-90B6-4B1B5EA583D3}" type="presParOf" srcId="{4BB29FDD-B91D-4903-B32A-0294B941C298}" destId="{AAE6F0F3-61B4-4C0B-8055-AF658075B1A1}" srcOrd="1" destOrd="0" presId="urn:microsoft.com/office/officeart/2005/8/layout/hierarchy3"/>
    <dgm:cxn modelId="{667131D7-DAEB-44B5-ABD1-FFC2D3CDC40B}" type="presParOf" srcId="{AAE6F0F3-61B4-4C0B-8055-AF658075B1A1}" destId="{67B39066-8D89-48D0-A8B1-217362325120}" srcOrd="0" destOrd="0" presId="urn:microsoft.com/office/officeart/2005/8/layout/hierarchy3"/>
    <dgm:cxn modelId="{3AC074A5-D440-4F12-8ADE-641C6A153927}" type="presParOf" srcId="{AAE6F0F3-61B4-4C0B-8055-AF658075B1A1}" destId="{2C251217-D5B5-43D3-AE09-E72D448780E8}" srcOrd="1" destOrd="0" presId="urn:microsoft.com/office/officeart/2005/8/layout/hierarchy3"/>
    <dgm:cxn modelId="{A8E52242-8DED-477A-BC2C-8E2AAE9A2082}" type="presParOf" srcId="{AAE6F0F3-61B4-4C0B-8055-AF658075B1A1}" destId="{6480A6B5-3C21-4AE8-8AAA-B3097D2146D2}" srcOrd="2" destOrd="0" presId="urn:microsoft.com/office/officeart/2005/8/layout/hierarchy3"/>
    <dgm:cxn modelId="{695A37EE-5F11-40A6-A883-FAAF165C55C1}" type="presParOf" srcId="{AAE6F0F3-61B4-4C0B-8055-AF658075B1A1}" destId="{F710FD34-D9CC-4D94-9C17-AC7E4064F481}" srcOrd="3" destOrd="0" presId="urn:microsoft.com/office/officeart/2005/8/layout/hierarchy3"/>
    <dgm:cxn modelId="{4CFB1B01-6EEC-41A3-91E0-2F937519AD7B}" type="presParOf" srcId="{AAE6F0F3-61B4-4C0B-8055-AF658075B1A1}" destId="{E24FA2C4-9381-41EB-AEAF-089E63B6118D}" srcOrd="4" destOrd="0" presId="urn:microsoft.com/office/officeart/2005/8/layout/hierarchy3"/>
    <dgm:cxn modelId="{D2CF0345-4E28-42E6-9FD1-D821A557ED76}" type="presParOf" srcId="{AAE6F0F3-61B4-4C0B-8055-AF658075B1A1}" destId="{A2660846-E2FF-4AF3-88C7-F16A7225EA1D}" srcOrd="5" destOrd="0" presId="urn:microsoft.com/office/officeart/2005/8/layout/hierarchy3"/>
    <dgm:cxn modelId="{97A45155-038C-4CD8-BA54-C462246146DB}" type="presParOf" srcId="{AAE6F0F3-61B4-4C0B-8055-AF658075B1A1}" destId="{781520C7-7A20-489C-A075-9395439E071C}" srcOrd="6" destOrd="0" presId="urn:microsoft.com/office/officeart/2005/8/layout/hierarchy3"/>
    <dgm:cxn modelId="{6F97C8D8-654A-4B85-BBCC-0D73C3C948E0}" type="presParOf" srcId="{AAE6F0F3-61B4-4C0B-8055-AF658075B1A1}" destId="{61959744-5075-4EA2-B75A-D6048C54D2BB}" srcOrd="7" destOrd="0" presId="urn:microsoft.com/office/officeart/2005/8/layout/hierarchy3"/>
    <dgm:cxn modelId="{C86042AF-FC59-4647-A15F-F091CCA578E7}" type="presParOf" srcId="{C2855840-2DA2-4F2C-9085-DD473868FFDD}" destId="{9370CD87-38C1-484D-A2D8-41D0CF30EBDB}" srcOrd="1" destOrd="0" presId="urn:microsoft.com/office/officeart/2005/8/layout/hierarchy3"/>
    <dgm:cxn modelId="{0D3376E6-0809-4494-92A2-8841BCBD5490}" type="presParOf" srcId="{9370CD87-38C1-484D-A2D8-41D0CF30EBDB}" destId="{8ACD538C-26DA-4E8E-96DA-1E6331AAFFF0}" srcOrd="0" destOrd="0" presId="urn:microsoft.com/office/officeart/2005/8/layout/hierarchy3"/>
    <dgm:cxn modelId="{BC65CEC8-0DE4-441E-A1E1-674A34111221}" type="presParOf" srcId="{8ACD538C-26DA-4E8E-96DA-1E6331AAFFF0}" destId="{14BA4936-588C-4A9D-A02C-A629FBD66964}" srcOrd="0" destOrd="0" presId="urn:microsoft.com/office/officeart/2005/8/layout/hierarchy3"/>
    <dgm:cxn modelId="{DF4668E6-9240-4FCA-B67F-F644A9EBFCAC}" type="presParOf" srcId="{8ACD538C-26DA-4E8E-96DA-1E6331AAFFF0}" destId="{7188DE62-8ED0-47F7-9146-FE6CF7B90CDB}" srcOrd="1" destOrd="0" presId="urn:microsoft.com/office/officeart/2005/8/layout/hierarchy3"/>
    <dgm:cxn modelId="{E69C9A2C-96CB-4DE1-9C4E-C261A4CF4690}" type="presParOf" srcId="{9370CD87-38C1-484D-A2D8-41D0CF30EBDB}" destId="{5C24911A-3A52-468E-81A3-4FD7A4A05FFE}" srcOrd="1" destOrd="0" presId="urn:microsoft.com/office/officeart/2005/8/layout/hierarchy3"/>
    <dgm:cxn modelId="{EECF715B-BB2F-4C40-8FEB-D48E7074E09B}" type="presParOf" srcId="{5C24911A-3A52-468E-81A3-4FD7A4A05FFE}" destId="{A4B4A897-56F4-4308-9870-F315F26B696A}" srcOrd="0" destOrd="0" presId="urn:microsoft.com/office/officeart/2005/8/layout/hierarchy3"/>
    <dgm:cxn modelId="{F0EB2B18-6777-4D86-A7FE-F492C418A819}" type="presParOf" srcId="{5C24911A-3A52-468E-81A3-4FD7A4A05FFE}" destId="{777722B8-21A8-4276-88C9-6F446E891241}" srcOrd="1" destOrd="0" presId="urn:microsoft.com/office/officeart/2005/8/layout/hierarchy3"/>
    <dgm:cxn modelId="{14FDE537-971F-4523-B06B-213788EA2A0B}" type="presParOf" srcId="{5C24911A-3A52-468E-81A3-4FD7A4A05FFE}" destId="{0A95D0E1-2630-457F-A91A-DF024353EFF2}" srcOrd="2" destOrd="0" presId="urn:microsoft.com/office/officeart/2005/8/layout/hierarchy3"/>
    <dgm:cxn modelId="{D7F40C9D-DB3D-4E49-8588-C881A5F179A0}" type="presParOf" srcId="{5C24911A-3A52-468E-81A3-4FD7A4A05FFE}" destId="{219499F5-6F96-4B54-80CA-BC56EF77542B}" srcOrd="3" destOrd="0" presId="urn:microsoft.com/office/officeart/2005/8/layout/hierarchy3"/>
    <dgm:cxn modelId="{67E01EAB-A537-439D-A948-D30CFA350EEC}" type="presParOf" srcId="{5C24911A-3A52-468E-81A3-4FD7A4A05FFE}" destId="{EB622A6B-617A-4747-82A8-15610CA418DE}" srcOrd="4" destOrd="0" presId="urn:microsoft.com/office/officeart/2005/8/layout/hierarchy3"/>
    <dgm:cxn modelId="{394D4555-DCE3-4A8A-ACC7-21CDAE0BF61D}" type="presParOf" srcId="{5C24911A-3A52-468E-81A3-4FD7A4A05FFE}" destId="{142431D4-9A1F-472C-A1D9-E4F0C178FC19}" srcOrd="5" destOrd="0" presId="urn:microsoft.com/office/officeart/2005/8/layout/hierarchy3"/>
    <dgm:cxn modelId="{162FEDFE-9D39-4B37-960B-0BF7065BEFD1}" type="presParOf" srcId="{5C24911A-3A52-468E-81A3-4FD7A4A05FFE}" destId="{FB762ADD-D092-4444-848D-62EED21FC5B7}" srcOrd="6" destOrd="0" presId="urn:microsoft.com/office/officeart/2005/8/layout/hierarchy3"/>
    <dgm:cxn modelId="{A9C4EEDE-EE4B-4A78-8A5C-9B605A9D86A9}" type="presParOf" srcId="{5C24911A-3A52-468E-81A3-4FD7A4A05FFE}" destId="{24A997A7-7A7F-4720-A0D9-15017F559141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F772CAC-C1E4-4B75-912A-1C9BC1B5EDF2}" type="doc">
      <dgm:prSet loTypeId="urn:microsoft.com/office/officeart/2005/8/layout/matrix3" loCatId="matrix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zh-CN" altLang="en-US"/>
        </a:p>
      </dgm:t>
    </dgm:pt>
    <dgm:pt modelId="{83348F81-3A5C-4A18-91F4-5CCDE7ED0F23}">
      <dgm:prSet/>
      <dgm:spPr/>
      <dgm:t>
        <a:bodyPr/>
        <a:lstStyle/>
        <a:p>
          <a:pPr rtl="0"/>
          <a:r>
            <a:rPr lang="zh-CN" baseline="0"/>
            <a:t>驻外等待调度时间</a:t>
          </a:r>
          <a:endParaRPr lang="zh-CN"/>
        </a:p>
      </dgm:t>
    </dgm:pt>
    <dgm:pt modelId="{72AD7221-EEE4-4AA6-A54A-9FE4D895D229}" type="parTrans" cxnId="{1C78DAEC-0015-483C-9826-6FC22E3E38B5}">
      <dgm:prSet/>
      <dgm:spPr/>
      <dgm:t>
        <a:bodyPr/>
        <a:lstStyle/>
        <a:p>
          <a:endParaRPr lang="zh-CN" altLang="en-US"/>
        </a:p>
      </dgm:t>
    </dgm:pt>
    <dgm:pt modelId="{B204EAE6-B0D6-4A4A-B7DC-BAAE16B324DE}" type="sibTrans" cxnId="{1C78DAEC-0015-483C-9826-6FC22E3E38B5}">
      <dgm:prSet/>
      <dgm:spPr/>
      <dgm:t>
        <a:bodyPr/>
        <a:lstStyle/>
        <a:p>
          <a:endParaRPr lang="zh-CN" altLang="en-US"/>
        </a:p>
      </dgm:t>
    </dgm:pt>
    <dgm:pt modelId="{26B343A2-E2AC-47AC-B3F4-4E2EC6E322A1}">
      <dgm:prSet/>
      <dgm:spPr/>
      <dgm:t>
        <a:bodyPr/>
        <a:lstStyle/>
        <a:p>
          <a:pPr rtl="0"/>
          <a:r>
            <a:rPr lang="zh-CN" baseline="0" dirty="0"/>
            <a:t>驻内等待调度时间</a:t>
          </a:r>
          <a:endParaRPr lang="zh-CN" dirty="0"/>
        </a:p>
      </dgm:t>
    </dgm:pt>
    <dgm:pt modelId="{BAA27CEB-59FB-4BA0-B1E8-A2DEB62F2484}" type="parTrans" cxnId="{32A930E9-115D-4EDD-BC17-26006EA63F58}">
      <dgm:prSet/>
      <dgm:spPr/>
      <dgm:t>
        <a:bodyPr/>
        <a:lstStyle/>
        <a:p>
          <a:endParaRPr lang="zh-CN" altLang="en-US"/>
        </a:p>
      </dgm:t>
    </dgm:pt>
    <dgm:pt modelId="{9B2BE0BA-AF04-4E85-89FE-5E946031276B}" type="sibTrans" cxnId="{32A930E9-115D-4EDD-BC17-26006EA63F58}">
      <dgm:prSet/>
      <dgm:spPr/>
      <dgm:t>
        <a:bodyPr/>
        <a:lstStyle/>
        <a:p>
          <a:endParaRPr lang="zh-CN" altLang="en-US"/>
        </a:p>
      </dgm:t>
    </dgm:pt>
    <dgm:pt modelId="{4F591CC6-7105-4E14-94BA-EF431E07F462}">
      <dgm:prSet/>
      <dgm:spPr/>
      <dgm:t>
        <a:bodyPr/>
        <a:lstStyle/>
        <a:p>
          <a:pPr rtl="0"/>
          <a:r>
            <a:rPr lang="zh-CN" baseline="0"/>
            <a:t>执行时间</a:t>
          </a:r>
          <a:endParaRPr lang="zh-CN"/>
        </a:p>
      </dgm:t>
    </dgm:pt>
    <dgm:pt modelId="{0174B837-1003-4591-BBC3-8F16AC892EF7}" type="parTrans" cxnId="{C3BAAE30-88D7-46A9-9992-E74C8148B8A0}">
      <dgm:prSet/>
      <dgm:spPr/>
      <dgm:t>
        <a:bodyPr/>
        <a:lstStyle/>
        <a:p>
          <a:endParaRPr lang="zh-CN" altLang="en-US"/>
        </a:p>
      </dgm:t>
    </dgm:pt>
    <dgm:pt modelId="{B8090A09-9B56-4529-8302-249294B627BD}" type="sibTrans" cxnId="{C3BAAE30-88D7-46A9-9992-E74C8148B8A0}">
      <dgm:prSet/>
      <dgm:spPr/>
      <dgm:t>
        <a:bodyPr/>
        <a:lstStyle/>
        <a:p>
          <a:endParaRPr lang="zh-CN" altLang="en-US"/>
        </a:p>
      </dgm:t>
    </dgm:pt>
    <dgm:pt modelId="{3286C286-A8A2-4CA0-BD57-EC242F5FA497}">
      <dgm:prSet/>
      <dgm:spPr/>
      <dgm:t>
        <a:bodyPr/>
        <a:lstStyle/>
        <a:p>
          <a:pPr rtl="0"/>
          <a:r>
            <a:rPr lang="zh-CN" baseline="0"/>
            <a:t>阻塞时间</a:t>
          </a:r>
          <a:endParaRPr lang="zh-CN"/>
        </a:p>
      </dgm:t>
    </dgm:pt>
    <dgm:pt modelId="{EFFEC652-FB56-446B-B706-C212942232D0}" type="parTrans" cxnId="{F4D21758-18D1-4FE1-80A7-293E8C24EABF}">
      <dgm:prSet/>
      <dgm:spPr/>
      <dgm:t>
        <a:bodyPr/>
        <a:lstStyle/>
        <a:p>
          <a:endParaRPr lang="zh-CN" altLang="en-US"/>
        </a:p>
      </dgm:t>
    </dgm:pt>
    <dgm:pt modelId="{A35BABB7-CCC8-4F9D-865C-745306663D3B}" type="sibTrans" cxnId="{F4D21758-18D1-4FE1-80A7-293E8C24EABF}">
      <dgm:prSet/>
      <dgm:spPr/>
      <dgm:t>
        <a:bodyPr/>
        <a:lstStyle/>
        <a:p>
          <a:endParaRPr lang="zh-CN" altLang="en-US"/>
        </a:p>
      </dgm:t>
    </dgm:pt>
    <dgm:pt modelId="{B43B4A80-A272-4344-9D82-E24D146659F0}" type="pres">
      <dgm:prSet presAssocID="{4F772CAC-C1E4-4B75-912A-1C9BC1B5EDF2}" presName="matrix" presStyleCnt="0">
        <dgm:presLayoutVars>
          <dgm:chMax val="1"/>
          <dgm:dir/>
          <dgm:resizeHandles val="exact"/>
        </dgm:presLayoutVars>
      </dgm:prSet>
      <dgm:spPr/>
    </dgm:pt>
    <dgm:pt modelId="{1D5FDE9F-8B0C-420D-8B4D-D16D6CCC632F}" type="pres">
      <dgm:prSet presAssocID="{4F772CAC-C1E4-4B75-912A-1C9BC1B5EDF2}" presName="diamond" presStyleLbl="bgShp" presStyleIdx="0" presStyleCnt="1"/>
      <dgm:spPr/>
    </dgm:pt>
    <dgm:pt modelId="{09C08EF1-024A-4CE1-B5CD-7EF5BEA959A3}" type="pres">
      <dgm:prSet presAssocID="{4F772CAC-C1E4-4B75-912A-1C9BC1B5EDF2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C0E3EB5-4564-46D2-B3CB-91BA108D10C6}" type="pres">
      <dgm:prSet presAssocID="{4F772CAC-C1E4-4B75-912A-1C9BC1B5EDF2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CEEE0B9-88FD-45CE-B387-6C20D1E469E9}" type="pres">
      <dgm:prSet presAssocID="{4F772CAC-C1E4-4B75-912A-1C9BC1B5EDF2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43A64F6-085A-4B2E-8606-F04D26DC420E}" type="pres">
      <dgm:prSet presAssocID="{4F772CAC-C1E4-4B75-912A-1C9BC1B5EDF2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1C9B905-EFB5-4712-960C-E39A9264616A}" type="presOf" srcId="{4F772CAC-C1E4-4B75-912A-1C9BC1B5EDF2}" destId="{B43B4A80-A272-4344-9D82-E24D146659F0}" srcOrd="0" destOrd="0" presId="urn:microsoft.com/office/officeart/2005/8/layout/matrix3"/>
    <dgm:cxn modelId="{D00C1007-6247-4F17-BA23-6D6E228F83C2}" type="presOf" srcId="{3286C286-A8A2-4CA0-BD57-EC242F5FA497}" destId="{543A64F6-085A-4B2E-8606-F04D26DC420E}" srcOrd="0" destOrd="0" presId="urn:microsoft.com/office/officeart/2005/8/layout/matrix3"/>
    <dgm:cxn modelId="{346E772C-677A-4119-B9F2-36EE173B8C84}" type="presOf" srcId="{4F591CC6-7105-4E14-94BA-EF431E07F462}" destId="{5CEEE0B9-88FD-45CE-B387-6C20D1E469E9}" srcOrd="0" destOrd="0" presId="urn:microsoft.com/office/officeart/2005/8/layout/matrix3"/>
    <dgm:cxn modelId="{C3BAAE30-88D7-46A9-9992-E74C8148B8A0}" srcId="{4F772CAC-C1E4-4B75-912A-1C9BC1B5EDF2}" destId="{4F591CC6-7105-4E14-94BA-EF431E07F462}" srcOrd="2" destOrd="0" parTransId="{0174B837-1003-4591-BBC3-8F16AC892EF7}" sibTransId="{B8090A09-9B56-4529-8302-249294B627BD}"/>
    <dgm:cxn modelId="{F4D21758-18D1-4FE1-80A7-293E8C24EABF}" srcId="{4F772CAC-C1E4-4B75-912A-1C9BC1B5EDF2}" destId="{3286C286-A8A2-4CA0-BD57-EC242F5FA497}" srcOrd="3" destOrd="0" parTransId="{EFFEC652-FB56-446B-B706-C212942232D0}" sibTransId="{A35BABB7-CCC8-4F9D-865C-745306663D3B}"/>
    <dgm:cxn modelId="{F8DFC97F-8D68-4241-A00C-14AA50D7923F}" type="presOf" srcId="{26B343A2-E2AC-47AC-B3F4-4E2EC6E322A1}" destId="{6C0E3EB5-4564-46D2-B3CB-91BA108D10C6}" srcOrd="0" destOrd="0" presId="urn:microsoft.com/office/officeart/2005/8/layout/matrix3"/>
    <dgm:cxn modelId="{D9740DB5-DC67-4F7E-8777-F1BBC4A56B13}" type="presOf" srcId="{83348F81-3A5C-4A18-91F4-5CCDE7ED0F23}" destId="{09C08EF1-024A-4CE1-B5CD-7EF5BEA959A3}" srcOrd="0" destOrd="0" presId="urn:microsoft.com/office/officeart/2005/8/layout/matrix3"/>
    <dgm:cxn modelId="{32A930E9-115D-4EDD-BC17-26006EA63F58}" srcId="{4F772CAC-C1E4-4B75-912A-1C9BC1B5EDF2}" destId="{26B343A2-E2AC-47AC-B3F4-4E2EC6E322A1}" srcOrd="1" destOrd="0" parTransId="{BAA27CEB-59FB-4BA0-B1E8-A2DEB62F2484}" sibTransId="{9B2BE0BA-AF04-4E85-89FE-5E946031276B}"/>
    <dgm:cxn modelId="{1C78DAEC-0015-483C-9826-6FC22E3E38B5}" srcId="{4F772CAC-C1E4-4B75-912A-1C9BC1B5EDF2}" destId="{83348F81-3A5C-4A18-91F4-5CCDE7ED0F23}" srcOrd="0" destOrd="0" parTransId="{72AD7221-EEE4-4AA6-A54A-9FE4D895D229}" sibTransId="{B204EAE6-B0D6-4A4A-B7DC-BAAE16B324DE}"/>
    <dgm:cxn modelId="{B91C6142-5368-41CF-A098-468132BDE91D}" type="presParOf" srcId="{B43B4A80-A272-4344-9D82-E24D146659F0}" destId="{1D5FDE9F-8B0C-420D-8B4D-D16D6CCC632F}" srcOrd="0" destOrd="0" presId="urn:microsoft.com/office/officeart/2005/8/layout/matrix3"/>
    <dgm:cxn modelId="{9B6D75CE-D47D-44A1-BD4D-B194C624CB9D}" type="presParOf" srcId="{B43B4A80-A272-4344-9D82-E24D146659F0}" destId="{09C08EF1-024A-4CE1-B5CD-7EF5BEA959A3}" srcOrd="1" destOrd="0" presId="urn:microsoft.com/office/officeart/2005/8/layout/matrix3"/>
    <dgm:cxn modelId="{36AE1EC7-B1A7-4DB3-924B-533D216DA416}" type="presParOf" srcId="{B43B4A80-A272-4344-9D82-E24D146659F0}" destId="{6C0E3EB5-4564-46D2-B3CB-91BA108D10C6}" srcOrd="2" destOrd="0" presId="urn:microsoft.com/office/officeart/2005/8/layout/matrix3"/>
    <dgm:cxn modelId="{FE659D4D-1462-423B-9D16-893C6F80F2C3}" type="presParOf" srcId="{B43B4A80-A272-4344-9D82-E24D146659F0}" destId="{5CEEE0B9-88FD-45CE-B387-6C20D1E469E9}" srcOrd="3" destOrd="0" presId="urn:microsoft.com/office/officeart/2005/8/layout/matrix3"/>
    <dgm:cxn modelId="{BB5A0CE1-967D-4798-B35C-EA4848A3C0A0}" type="presParOf" srcId="{B43B4A80-A272-4344-9D82-E24D146659F0}" destId="{543A64F6-085A-4B2E-8606-F04D26DC420E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6FB62DD-4AD6-4D27-9850-648D3058D212}" type="doc">
      <dgm:prSet loTypeId="urn:microsoft.com/office/officeart/2005/8/layout/process1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zh-CN" altLang="en-US"/>
        </a:p>
      </dgm:t>
    </dgm:pt>
    <dgm:pt modelId="{2C34DF84-CBAD-427A-A033-0C5A08CF1F4E}">
      <dgm:prSet/>
      <dgm:spPr/>
      <dgm:t>
        <a:bodyPr/>
        <a:lstStyle/>
        <a:p>
          <a:pPr rtl="0"/>
          <a:r>
            <a:rPr lang="zh-CN" baseline="0"/>
            <a:t>输入传送时间</a:t>
          </a:r>
          <a:endParaRPr lang="zh-CN"/>
        </a:p>
      </dgm:t>
    </dgm:pt>
    <dgm:pt modelId="{AA11DE59-CB78-4071-9181-3B7C251E93F5}" type="parTrans" cxnId="{DABBF4D2-EFEE-4D68-88E4-97911F595C0F}">
      <dgm:prSet/>
      <dgm:spPr/>
      <dgm:t>
        <a:bodyPr/>
        <a:lstStyle/>
        <a:p>
          <a:endParaRPr lang="zh-CN" altLang="en-US"/>
        </a:p>
      </dgm:t>
    </dgm:pt>
    <dgm:pt modelId="{4288A7E2-AA72-4844-8637-FDE49E43D13D}" type="sibTrans" cxnId="{DABBF4D2-EFEE-4D68-88E4-97911F595C0F}">
      <dgm:prSet/>
      <dgm:spPr/>
      <dgm:t>
        <a:bodyPr/>
        <a:lstStyle/>
        <a:p>
          <a:endParaRPr lang="zh-CN" altLang="en-US"/>
        </a:p>
      </dgm:t>
    </dgm:pt>
    <dgm:pt modelId="{41B6DBEB-D059-4FB1-A813-543C546C0238}">
      <dgm:prSet/>
      <dgm:spPr/>
      <dgm:t>
        <a:bodyPr/>
        <a:lstStyle/>
        <a:p>
          <a:pPr rtl="0"/>
          <a:r>
            <a:rPr lang="zh-CN" baseline="0"/>
            <a:t>处理时间</a:t>
          </a:r>
          <a:endParaRPr lang="zh-CN"/>
        </a:p>
      </dgm:t>
    </dgm:pt>
    <dgm:pt modelId="{9ED6DA60-876D-4623-9920-B0D3B3A5C5BC}" type="parTrans" cxnId="{D3D298F9-890C-4AC1-B60A-02B14AE07492}">
      <dgm:prSet/>
      <dgm:spPr/>
      <dgm:t>
        <a:bodyPr/>
        <a:lstStyle/>
        <a:p>
          <a:endParaRPr lang="zh-CN" altLang="en-US"/>
        </a:p>
      </dgm:t>
    </dgm:pt>
    <dgm:pt modelId="{A004901D-2634-47C3-B652-845B5888290C}" type="sibTrans" cxnId="{D3D298F9-890C-4AC1-B60A-02B14AE07492}">
      <dgm:prSet/>
      <dgm:spPr/>
      <dgm:t>
        <a:bodyPr/>
        <a:lstStyle/>
        <a:p>
          <a:endParaRPr lang="zh-CN" altLang="en-US"/>
        </a:p>
      </dgm:t>
    </dgm:pt>
    <dgm:pt modelId="{1CE322C5-0FB0-40ED-B935-D564105F1194}">
      <dgm:prSet/>
      <dgm:spPr/>
      <dgm:t>
        <a:bodyPr/>
        <a:lstStyle/>
        <a:p>
          <a:pPr rtl="0"/>
          <a:r>
            <a:rPr lang="zh-CN" baseline="0"/>
            <a:t>响应传送时间</a:t>
          </a:r>
          <a:endParaRPr lang="zh-CN"/>
        </a:p>
      </dgm:t>
    </dgm:pt>
    <dgm:pt modelId="{FF30FEF4-49DC-4A0B-B0F8-42A03720D6E0}" type="parTrans" cxnId="{9A6A74CF-CD0E-4997-A21F-24431ED9AA1A}">
      <dgm:prSet/>
      <dgm:spPr/>
      <dgm:t>
        <a:bodyPr/>
        <a:lstStyle/>
        <a:p>
          <a:endParaRPr lang="zh-CN" altLang="en-US"/>
        </a:p>
      </dgm:t>
    </dgm:pt>
    <dgm:pt modelId="{5E34B532-2F90-4E63-BEF4-F6927C2DE8FE}" type="sibTrans" cxnId="{9A6A74CF-CD0E-4997-A21F-24431ED9AA1A}">
      <dgm:prSet/>
      <dgm:spPr/>
      <dgm:t>
        <a:bodyPr/>
        <a:lstStyle/>
        <a:p>
          <a:endParaRPr lang="zh-CN" altLang="en-US"/>
        </a:p>
      </dgm:t>
    </dgm:pt>
    <dgm:pt modelId="{D30BEED8-255B-46E8-BAE9-F592F41F5924}" type="pres">
      <dgm:prSet presAssocID="{E6FB62DD-4AD6-4D27-9850-648D3058D212}" presName="Name0" presStyleCnt="0">
        <dgm:presLayoutVars>
          <dgm:dir/>
          <dgm:resizeHandles val="exact"/>
        </dgm:presLayoutVars>
      </dgm:prSet>
      <dgm:spPr/>
    </dgm:pt>
    <dgm:pt modelId="{01272AF3-E9C7-46D4-B7D7-24B847BA18F5}" type="pres">
      <dgm:prSet presAssocID="{2C34DF84-CBAD-427A-A033-0C5A08CF1F4E}" presName="node" presStyleLbl="node1" presStyleIdx="0" presStyleCnt="3">
        <dgm:presLayoutVars>
          <dgm:bulletEnabled val="1"/>
        </dgm:presLayoutVars>
      </dgm:prSet>
      <dgm:spPr/>
    </dgm:pt>
    <dgm:pt modelId="{54AA5262-0F80-428B-81F1-3BC4F6175878}" type="pres">
      <dgm:prSet presAssocID="{4288A7E2-AA72-4844-8637-FDE49E43D13D}" presName="sibTrans" presStyleLbl="sibTrans2D1" presStyleIdx="0" presStyleCnt="2"/>
      <dgm:spPr/>
    </dgm:pt>
    <dgm:pt modelId="{844C6040-FE88-4ADA-BE42-3E81CAE92BB4}" type="pres">
      <dgm:prSet presAssocID="{4288A7E2-AA72-4844-8637-FDE49E43D13D}" presName="connectorText" presStyleLbl="sibTrans2D1" presStyleIdx="0" presStyleCnt="2"/>
      <dgm:spPr/>
    </dgm:pt>
    <dgm:pt modelId="{FCE8DDD3-A5BD-4EDB-8099-F7436D91B0A7}" type="pres">
      <dgm:prSet presAssocID="{41B6DBEB-D059-4FB1-A813-543C546C0238}" presName="node" presStyleLbl="node1" presStyleIdx="1" presStyleCnt="3">
        <dgm:presLayoutVars>
          <dgm:bulletEnabled val="1"/>
        </dgm:presLayoutVars>
      </dgm:prSet>
      <dgm:spPr/>
    </dgm:pt>
    <dgm:pt modelId="{79DE49AE-1A52-4550-9EE7-AF511A160079}" type="pres">
      <dgm:prSet presAssocID="{A004901D-2634-47C3-B652-845B5888290C}" presName="sibTrans" presStyleLbl="sibTrans2D1" presStyleIdx="1" presStyleCnt="2"/>
      <dgm:spPr/>
    </dgm:pt>
    <dgm:pt modelId="{599BA161-A1CB-4629-9BF3-5B497231389A}" type="pres">
      <dgm:prSet presAssocID="{A004901D-2634-47C3-B652-845B5888290C}" presName="connectorText" presStyleLbl="sibTrans2D1" presStyleIdx="1" presStyleCnt="2"/>
      <dgm:spPr/>
    </dgm:pt>
    <dgm:pt modelId="{20D9A0FC-5ECB-4487-8618-9825C2397E17}" type="pres">
      <dgm:prSet presAssocID="{1CE322C5-0FB0-40ED-B935-D564105F1194}" presName="node" presStyleLbl="node1" presStyleIdx="2" presStyleCnt="3">
        <dgm:presLayoutVars>
          <dgm:bulletEnabled val="1"/>
        </dgm:presLayoutVars>
      </dgm:prSet>
      <dgm:spPr/>
    </dgm:pt>
  </dgm:ptLst>
  <dgm:cxnLst>
    <dgm:cxn modelId="{ECB8F10C-62DA-4A1A-B799-8B1275EDD4E2}" type="presOf" srcId="{4288A7E2-AA72-4844-8637-FDE49E43D13D}" destId="{844C6040-FE88-4ADA-BE42-3E81CAE92BB4}" srcOrd="1" destOrd="0" presId="urn:microsoft.com/office/officeart/2005/8/layout/process1"/>
    <dgm:cxn modelId="{078D7338-C57B-48AE-90A5-90DF84A2CA42}" type="presOf" srcId="{41B6DBEB-D059-4FB1-A813-543C546C0238}" destId="{FCE8DDD3-A5BD-4EDB-8099-F7436D91B0A7}" srcOrd="0" destOrd="0" presId="urn:microsoft.com/office/officeart/2005/8/layout/process1"/>
    <dgm:cxn modelId="{5E044348-59D1-45A2-9E28-382F982EBA08}" type="presOf" srcId="{A004901D-2634-47C3-B652-845B5888290C}" destId="{79DE49AE-1A52-4550-9EE7-AF511A160079}" srcOrd="0" destOrd="0" presId="urn:microsoft.com/office/officeart/2005/8/layout/process1"/>
    <dgm:cxn modelId="{9A24D9A4-4D0F-4B27-9D61-BDF06A05717E}" type="presOf" srcId="{4288A7E2-AA72-4844-8637-FDE49E43D13D}" destId="{54AA5262-0F80-428B-81F1-3BC4F6175878}" srcOrd="0" destOrd="0" presId="urn:microsoft.com/office/officeart/2005/8/layout/process1"/>
    <dgm:cxn modelId="{907143A7-2A41-4C8D-B419-4D7EFF55F5BE}" type="presOf" srcId="{1CE322C5-0FB0-40ED-B935-D564105F1194}" destId="{20D9A0FC-5ECB-4487-8618-9825C2397E17}" srcOrd="0" destOrd="0" presId="urn:microsoft.com/office/officeart/2005/8/layout/process1"/>
    <dgm:cxn modelId="{6F385CC1-FF9D-43A3-AD7F-10C349EE3FA6}" type="presOf" srcId="{A004901D-2634-47C3-B652-845B5888290C}" destId="{599BA161-A1CB-4629-9BF3-5B497231389A}" srcOrd="1" destOrd="0" presId="urn:microsoft.com/office/officeart/2005/8/layout/process1"/>
    <dgm:cxn modelId="{9A6A74CF-CD0E-4997-A21F-24431ED9AA1A}" srcId="{E6FB62DD-4AD6-4D27-9850-648D3058D212}" destId="{1CE322C5-0FB0-40ED-B935-D564105F1194}" srcOrd="2" destOrd="0" parTransId="{FF30FEF4-49DC-4A0B-B0F8-42A03720D6E0}" sibTransId="{5E34B532-2F90-4E63-BEF4-F6927C2DE8FE}"/>
    <dgm:cxn modelId="{706303D2-4431-459A-92F5-198080A11C9B}" type="presOf" srcId="{2C34DF84-CBAD-427A-A033-0C5A08CF1F4E}" destId="{01272AF3-E9C7-46D4-B7D7-24B847BA18F5}" srcOrd="0" destOrd="0" presId="urn:microsoft.com/office/officeart/2005/8/layout/process1"/>
    <dgm:cxn modelId="{DABBF4D2-EFEE-4D68-88E4-97911F595C0F}" srcId="{E6FB62DD-4AD6-4D27-9850-648D3058D212}" destId="{2C34DF84-CBAD-427A-A033-0C5A08CF1F4E}" srcOrd="0" destOrd="0" parTransId="{AA11DE59-CB78-4071-9181-3B7C251E93F5}" sibTransId="{4288A7E2-AA72-4844-8637-FDE49E43D13D}"/>
    <dgm:cxn modelId="{BDBABEED-89BF-44B8-A0AE-B14D5182A8D8}" type="presOf" srcId="{E6FB62DD-4AD6-4D27-9850-648D3058D212}" destId="{D30BEED8-255B-46E8-BAE9-F592F41F5924}" srcOrd="0" destOrd="0" presId="urn:microsoft.com/office/officeart/2005/8/layout/process1"/>
    <dgm:cxn modelId="{D3D298F9-890C-4AC1-B60A-02B14AE07492}" srcId="{E6FB62DD-4AD6-4D27-9850-648D3058D212}" destId="{41B6DBEB-D059-4FB1-A813-543C546C0238}" srcOrd="1" destOrd="0" parTransId="{9ED6DA60-876D-4623-9920-B0D3B3A5C5BC}" sibTransId="{A004901D-2634-47C3-B652-845B5888290C}"/>
    <dgm:cxn modelId="{3033A781-03E8-458F-A450-5923764603AD}" type="presParOf" srcId="{D30BEED8-255B-46E8-BAE9-F592F41F5924}" destId="{01272AF3-E9C7-46D4-B7D7-24B847BA18F5}" srcOrd="0" destOrd="0" presId="urn:microsoft.com/office/officeart/2005/8/layout/process1"/>
    <dgm:cxn modelId="{8FD641DC-96FA-4179-BA3A-86A0DCE0CB9F}" type="presParOf" srcId="{D30BEED8-255B-46E8-BAE9-F592F41F5924}" destId="{54AA5262-0F80-428B-81F1-3BC4F6175878}" srcOrd="1" destOrd="0" presId="urn:microsoft.com/office/officeart/2005/8/layout/process1"/>
    <dgm:cxn modelId="{DDF7DF69-E79B-42A1-8C00-1E6A25CCD146}" type="presParOf" srcId="{54AA5262-0F80-428B-81F1-3BC4F6175878}" destId="{844C6040-FE88-4ADA-BE42-3E81CAE92BB4}" srcOrd="0" destOrd="0" presId="urn:microsoft.com/office/officeart/2005/8/layout/process1"/>
    <dgm:cxn modelId="{67F29475-FF2C-4A7B-BE1B-B359E5017C69}" type="presParOf" srcId="{D30BEED8-255B-46E8-BAE9-F592F41F5924}" destId="{FCE8DDD3-A5BD-4EDB-8099-F7436D91B0A7}" srcOrd="2" destOrd="0" presId="urn:microsoft.com/office/officeart/2005/8/layout/process1"/>
    <dgm:cxn modelId="{2F2E76B9-2CBF-400E-806D-AB2396C95493}" type="presParOf" srcId="{D30BEED8-255B-46E8-BAE9-F592F41F5924}" destId="{79DE49AE-1A52-4550-9EE7-AF511A160079}" srcOrd="3" destOrd="0" presId="urn:microsoft.com/office/officeart/2005/8/layout/process1"/>
    <dgm:cxn modelId="{61BE7AB2-4CCB-4131-AD3E-485D36768BCC}" type="presParOf" srcId="{79DE49AE-1A52-4550-9EE7-AF511A160079}" destId="{599BA161-A1CB-4629-9BF3-5B497231389A}" srcOrd="0" destOrd="0" presId="urn:microsoft.com/office/officeart/2005/8/layout/process1"/>
    <dgm:cxn modelId="{7E740BCE-15F1-44BA-8660-FA5EC783D4A0}" type="presParOf" srcId="{D30BEED8-255B-46E8-BAE9-F592F41F5924}" destId="{20D9A0FC-5ECB-4487-8618-9825C2397E1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5DEE448-4BC4-4C27-B668-0A248EBAAB35}" type="doc">
      <dgm:prSet loTypeId="urn:microsoft.com/office/officeart/2005/8/layout/hList6" loCatId="list" qsTypeId="urn:microsoft.com/office/officeart/2005/8/quickstyle/simple4" qsCatId="simple" csTypeId="urn:microsoft.com/office/officeart/2005/8/colors/colorful1" csCatId="colorful" phldr="1"/>
      <dgm:spPr/>
    </dgm:pt>
    <dgm:pt modelId="{D8C38965-721B-44B3-B4ED-8BBCFB8B41B9}">
      <dgm:prSet phldrT="[文本]" custT="1"/>
      <dgm:spPr/>
      <dgm:t>
        <a:bodyPr/>
        <a:lstStyle/>
        <a:p>
          <a:r>
            <a:rPr lang="zh-CN" altLang="en-US" sz="2000" dirty="0"/>
            <a:t>先来先服务</a:t>
          </a:r>
        </a:p>
      </dgm:t>
    </dgm:pt>
    <dgm:pt modelId="{8DE3233E-1552-4F92-B726-7BBE2A681745}" type="parTrans" cxnId="{99B46B85-A0E7-4919-9944-03F8C6B45EEC}">
      <dgm:prSet/>
      <dgm:spPr/>
      <dgm:t>
        <a:bodyPr/>
        <a:lstStyle/>
        <a:p>
          <a:endParaRPr lang="zh-CN" altLang="en-US" sz="2000"/>
        </a:p>
      </dgm:t>
    </dgm:pt>
    <dgm:pt modelId="{FF555FDB-9364-4B26-BC59-195A390D26F5}" type="sibTrans" cxnId="{99B46B85-A0E7-4919-9944-03F8C6B45EEC}">
      <dgm:prSet/>
      <dgm:spPr/>
      <dgm:t>
        <a:bodyPr/>
        <a:lstStyle/>
        <a:p>
          <a:endParaRPr lang="zh-CN" altLang="en-US" sz="2000"/>
        </a:p>
      </dgm:t>
    </dgm:pt>
    <dgm:pt modelId="{0CA570F4-1D0B-441B-BB31-2879D64D1934}">
      <dgm:prSet phldrT="[文本]" custT="1"/>
      <dgm:spPr/>
      <dgm:t>
        <a:bodyPr/>
        <a:lstStyle/>
        <a:p>
          <a:r>
            <a:rPr lang="zh-CN" altLang="en-US" sz="2000" dirty="0"/>
            <a:t>短作业优先</a:t>
          </a:r>
        </a:p>
      </dgm:t>
    </dgm:pt>
    <dgm:pt modelId="{9E364EE2-893B-4EC9-98FB-A86B608CB640}" type="parTrans" cxnId="{7AD0057F-80D5-4CEA-9806-889F384C34A2}">
      <dgm:prSet/>
      <dgm:spPr/>
      <dgm:t>
        <a:bodyPr/>
        <a:lstStyle/>
        <a:p>
          <a:endParaRPr lang="zh-CN" altLang="en-US" sz="2000"/>
        </a:p>
      </dgm:t>
    </dgm:pt>
    <dgm:pt modelId="{452B3C2A-FBAD-4C92-99C8-292C1BFD8457}" type="sibTrans" cxnId="{7AD0057F-80D5-4CEA-9806-889F384C34A2}">
      <dgm:prSet/>
      <dgm:spPr/>
      <dgm:t>
        <a:bodyPr/>
        <a:lstStyle/>
        <a:p>
          <a:endParaRPr lang="zh-CN" altLang="en-US" sz="2000"/>
        </a:p>
      </dgm:t>
    </dgm:pt>
    <dgm:pt modelId="{E333208D-3FBD-448D-9E4B-8DF0C90991FB}">
      <dgm:prSet phldrT="[文本]" custT="1"/>
      <dgm:spPr/>
      <dgm:t>
        <a:bodyPr/>
        <a:lstStyle/>
        <a:p>
          <a:r>
            <a:rPr lang="zh-CN" altLang="en-US" sz="2000" dirty="0"/>
            <a:t>剩余时间最短优先</a:t>
          </a:r>
        </a:p>
      </dgm:t>
    </dgm:pt>
    <dgm:pt modelId="{83BDF2E9-7950-4ACD-BE3A-856A1B49FA6C}" type="parTrans" cxnId="{9827EE06-13E5-4C00-84E0-31EF10A9678F}">
      <dgm:prSet/>
      <dgm:spPr/>
      <dgm:t>
        <a:bodyPr/>
        <a:lstStyle/>
        <a:p>
          <a:endParaRPr lang="zh-CN" altLang="en-US" sz="2000"/>
        </a:p>
      </dgm:t>
    </dgm:pt>
    <dgm:pt modelId="{B43A2837-7ECB-42E3-AD31-CC99A8E91628}" type="sibTrans" cxnId="{9827EE06-13E5-4C00-84E0-31EF10A9678F}">
      <dgm:prSet/>
      <dgm:spPr/>
      <dgm:t>
        <a:bodyPr/>
        <a:lstStyle/>
        <a:p>
          <a:endParaRPr lang="zh-CN" altLang="en-US" sz="2000"/>
        </a:p>
      </dgm:t>
    </dgm:pt>
    <dgm:pt modelId="{9BB5A96F-684A-40E8-8114-0AC3DC32EA7E}">
      <dgm:prSet phldrT="[文本]" custT="1"/>
      <dgm:spPr/>
      <dgm:t>
        <a:bodyPr/>
        <a:lstStyle/>
        <a:p>
          <a:r>
            <a:rPr lang="zh-CN" altLang="en-US" sz="2000" dirty="0"/>
            <a:t>时间片轮转</a:t>
          </a:r>
        </a:p>
      </dgm:t>
    </dgm:pt>
    <dgm:pt modelId="{91EC1FAC-7943-4221-AEC5-592E2F29FEC5}" type="parTrans" cxnId="{6BAB7FBB-DB97-4450-A4CC-8677F08F9A7F}">
      <dgm:prSet/>
      <dgm:spPr/>
      <dgm:t>
        <a:bodyPr/>
        <a:lstStyle/>
        <a:p>
          <a:endParaRPr lang="zh-CN" altLang="en-US" sz="2000"/>
        </a:p>
      </dgm:t>
    </dgm:pt>
    <dgm:pt modelId="{E6CDC973-9D19-47B1-BF9E-86C5D4BA7B93}" type="sibTrans" cxnId="{6BAB7FBB-DB97-4450-A4CC-8677F08F9A7F}">
      <dgm:prSet/>
      <dgm:spPr/>
      <dgm:t>
        <a:bodyPr/>
        <a:lstStyle/>
        <a:p>
          <a:endParaRPr lang="zh-CN" altLang="en-US" sz="2000"/>
        </a:p>
      </dgm:t>
    </dgm:pt>
    <dgm:pt modelId="{A39FADA9-5B99-4455-AECF-3B7A0FEF03F3}">
      <dgm:prSet phldrT="[文本]" custT="1"/>
      <dgm:spPr/>
      <dgm:t>
        <a:bodyPr/>
        <a:lstStyle/>
        <a:p>
          <a:r>
            <a:rPr lang="zh-CN" altLang="en-US" sz="2000" dirty="0"/>
            <a:t>基于优先级</a:t>
          </a:r>
        </a:p>
      </dgm:t>
    </dgm:pt>
    <dgm:pt modelId="{ABEFA534-6715-4410-BAB5-3927BBD61C04}" type="parTrans" cxnId="{0CFC7623-D83B-4580-B791-05C789F96B45}">
      <dgm:prSet/>
      <dgm:spPr/>
      <dgm:t>
        <a:bodyPr/>
        <a:lstStyle/>
        <a:p>
          <a:endParaRPr lang="zh-CN" altLang="en-US" sz="2000"/>
        </a:p>
      </dgm:t>
    </dgm:pt>
    <dgm:pt modelId="{1C0CB4AB-653D-49F4-9FBC-B4CF0E028E61}" type="sibTrans" cxnId="{0CFC7623-D83B-4580-B791-05C789F96B45}">
      <dgm:prSet/>
      <dgm:spPr/>
      <dgm:t>
        <a:bodyPr/>
        <a:lstStyle/>
        <a:p>
          <a:endParaRPr lang="zh-CN" altLang="en-US" sz="2000"/>
        </a:p>
      </dgm:t>
    </dgm:pt>
    <dgm:pt modelId="{CACEF768-27FF-4D17-8C88-2DA9C04E8623}">
      <dgm:prSet phldrT="[文本]" custT="1"/>
      <dgm:spPr/>
      <dgm:t>
        <a:bodyPr/>
        <a:lstStyle/>
        <a:p>
          <a:r>
            <a:rPr lang="zh-CN" altLang="en-US" sz="2000" dirty="0"/>
            <a:t>响应比高者优先</a:t>
          </a:r>
        </a:p>
      </dgm:t>
    </dgm:pt>
    <dgm:pt modelId="{B7957CDA-6602-4644-B26B-5683D815D208}" type="parTrans" cxnId="{4F382B8B-A374-452E-BB41-100C609A79FD}">
      <dgm:prSet/>
      <dgm:spPr/>
      <dgm:t>
        <a:bodyPr/>
        <a:lstStyle/>
        <a:p>
          <a:endParaRPr lang="zh-CN" altLang="en-US" sz="2000"/>
        </a:p>
      </dgm:t>
    </dgm:pt>
    <dgm:pt modelId="{385BD7F4-948B-4F65-BFFB-858FBB5E4AF2}" type="sibTrans" cxnId="{4F382B8B-A374-452E-BB41-100C609A79FD}">
      <dgm:prSet/>
      <dgm:spPr/>
      <dgm:t>
        <a:bodyPr/>
        <a:lstStyle/>
        <a:p>
          <a:endParaRPr lang="zh-CN" altLang="en-US" sz="2000"/>
        </a:p>
      </dgm:t>
    </dgm:pt>
    <dgm:pt modelId="{0B45BD13-6035-46C4-ADEC-8A9F2007E5C3}">
      <dgm:prSet phldrT="[文本]" custT="1"/>
      <dgm:spPr/>
      <dgm:t>
        <a:bodyPr/>
        <a:lstStyle/>
        <a:p>
          <a:r>
            <a:rPr lang="zh-CN" altLang="en-US" sz="2000" dirty="0"/>
            <a:t>多级反馈</a:t>
          </a:r>
        </a:p>
      </dgm:t>
    </dgm:pt>
    <dgm:pt modelId="{73B28DA3-9075-491B-84BE-5D1BC95B1A46}" type="parTrans" cxnId="{BF2E55AE-EFCE-4F63-B7A5-AA42032C186D}">
      <dgm:prSet/>
      <dgm:spPr/>
      <dgm:t>
        <a:bodyPr/>
        <a:lstStyle/>
        <a:p>
          <a:endParaRPr lang="zh-CN" altLang="en-US" sz="2000"/>
        </a:p>
      </dgm:t>
    </dgm:pt>
    <dgm:pt modelId="{9B954FBD-F81F-477B-91EE-94609E8DF57D}" type="sibTrans" cxnId="{BF2E55AE-EFCE-4F63-B7A5-AA42032C186D}">
      <dgm:prSet/>
      <dgm:spPr/>
      <dgm:t>
        <a:bodyPr/>
        <a:lstStyle/>
        <a:p>
          <a:endParaRPr lang="zh-CN" altLang="en-US" sz="2000"/>
        </a:p>
      </dgm:t>
    </dgm:pt>
    <dgm:pt modelId="{9C26C566-ED3B-4C31-8AE2-3E970F05ED08}">
      <dgm:prSet phldrT="[文本]" custT="1"/>
      <dgm:spPr/>
      <dgm:t>
        <a:bodyPr/>
        <a:lstStyle/>
        <a:p>
          <a:r>
            <a:rPr lang="en-US" altLang="zh-CN" sz="2000" dirty="0"/>
            <a:t>……</a:t>
          </a:r>
          <a:endParaRPr lang="zh-CN" altLang="en-US" sz="2000" dirty="0"/>
        </a:p>
      </dgm:t>
    </dgm:pt>
    <dgm:pt modelId="{561657C9-C763-4B26-B4E5-1CB6115154A7}" type="parTrans" cxnId="{656EB510-F238-4CA1-9E20-2ED058DF1EDB}">
      <dgm:prSet/>
      <dgm:spPr/>
      <dgm:t>
        <a:bodyPr/>
        <a:lstStyle/>
        <a:p>
          <a:endParaRPr lang="zh-CN" altLang="en-US" sz="2000"/>
        </a:p>
      </dgm:t>
    </dgm:pt>
    <dgm:pt modelId="{86C53D1B-B325-4BBC-A29B-2B4631726FC3}" type="sibTrans" cxnId="{656EB510-F238-4CA1-9E20-2ED058DF1EDB}">
      <dgm:prSet/>
      <dgm:spPr/>
      <dgm:t>
        <a:bodyPr/>
        <a:lstStyle/>
        <a:p>
          <a:endParaRPr lang="zh-CN" altLang="en-US" sz="2000"/>
        </a:p>
      </dgm:t>
    </dgm:pt>
    <dgm:pt modelId="{EAC67A98-B8C1-43D1-B642-45EDEBF7E97F}" type="pres">
      <dgm:prSet presAssocID="{D5DEE448-4BC4-4C27-B668-0A248EBAAB35}" presName="Name0" presStyleCnt="0">
        <dgm:presLayoutVars>
          <dgm:dir/>
          <dgm:resizeHandles val="exact"/>
        </dgm:presLayoutVars>
      </dgm:prSet>
      <dgm:spPr/>
    </dgm:pt>
    <dgm:pt modelId="{D60C2B26-8B22-4D8E-BC88-7278125C4AFC}" type="pres">
      <dgm:prSet presAssocID="{D8C38965-721B-44B3-B4ED-8BBCFB8B41B9}" presName="node" presStyleLbl="node1" presStyleIdx="0" presStyleCnt="8">
        <dgm:presLayoutVars>
          <dgm:bulletEnabled val="1"/>
        </dgm:presLayoutVars>
      </dgm:prSet>
      <dgm:spPr/>
    </dgm:pt>
    <dgm:pt modelId="{D24FDA07-CCBA-4B18-A73A-FCB983383C07}" type="pres">
      <dgm:prSet presAssocID="{FF555FDB-9364-4B26-BC59-195A390D26F5}" presName="sibTrans" presStyleCnt="0"/>
      <dgm:spPr/>
    </dgm:pt>
    <dgm:pt modelId="{64CCEE1B-E94C-44A7-9EBE-161F3A73386A}" type="pres">
      <dgm:prSet presAssocID="{0CA570F4-1D0B-441B-BB31-2879D64D1934}" presName="node" presStyleLbl="node1" presStyleIdx="1" presStyleCnt="8">
        <dgm:presLayoutVars>
          <dgm:bulletEnabled val="1"/>
        </dgm:presLayoutVars>
      </dgm:prSet>
      <dgm:spPr/>
    </dgm:pt>
    <dgm:pt modelId="{824B4702-8DE0-4CC4-BDF2-E54AEF116F8A}" type="pres">
      <dgm:prSet presAssocID="{452B3C2A-FBAD-4C92-99C8-292C1BFD8457}" presName="sibTrans" presStyleCnt="0"/>
      <dgm:spPr/>
    </dgm:pt>
    <dgm:pt modelId="{427E001C-D0ED-4687-81E5-189C3F3C492B}" type="pres">
      <dgm:prSet presAssocID="{9BB5A96F-684A-40E8-8114-0AC3DC32EA7E}" presName="node" presStyleLbl="node1" presStyleIdx="2" presStyleCnt="8">
        <dgm:presLayoutVars>
          <dgm:bulletEnabled val="1"/>
        </dgm:presLayoutVars>
      </dgm:prSet>
      <dgm:spPr/>
    </dgm:pt>
    <dgm:pt modelId="{38C8D98E-9539-4CE0-A101-80CAE5BE5179}" type="pres">
      <dgm:prSet presAssocID="{E6CDC973-9D19-47B1-BF9E-86C5D4BA7B93}" presName="sibTrans" presStyleCnt="0"/>
      <dgm:spPr/>
    </dgm:pt>
    <dgm:pt modelId="{7B6ED88A-E8B5-41D4-9F22-156ACAEEA5AA}" type="pres">
      <dgm:prSet presAssocID="{A39FADA9-5B99-4455-AECF-3B7A0FEF03F3}" presName="node" presStyleLbl="node1" presStyleIdx="3" presStyleCnt="8">
        <dgm:presLayoutVars>
          <dgm:bulletEnabled val="1"/>
        </dgm:presLayoutVars>
      </dgm:prSet>
      <dgm:spPr/>
    </dgm:pt>
    <dgm:pt modelId="{92DAC7CA-DD04-4C40-9697-FF9B8B7C4D80}" type="pres">
      <dgm:prSet presAssocID="{1C0CB4AB-653D-49F4-9FBC-B4CF0E028E61}" presName="sibTrans" presStyleCnt="0"/>
      <dgm:spPr/>
    </dgm:pt>
    <dgm:pt modelId="{73F74069-C648-448B-A622-3C1CF4DD06F5}" type="pres">
      <dgm:prSet presAssocID="{E333208D-3FBD-448D-9E4B-8DF0C90991FB}" presName="node" presStyleLbl="node1" presStyleIdx="4" presStyleCnt="8">
        <dgm:presLayoutVars>
          <dgm:bulletEnabled val="1"/>
        </dgm:presLayoutVars>
      </dgm:prSet>
      <dgm:spPr/>
    </dgm:pt>
    <dgm:pt modelId="{9399B046-D6D4-4BB3-AA83-533A599F772D}" type="pres">
      <dgm:prSet presAssocID="{B43A2837-7ECB-42E3-AD31-CC99A8E91628}" presName="sibTrans" presStyleCnt="0"/>
      <dgm:spPr/>
    </dgm:pt>
    <dgm:pt modelId="{3973C35D-0941-4331-862A-D2C0C09CA697}" type="pres">
      <dgm:prSet presAssocID="{CACEF768-27FF-4D17-8C88-2DA9C04E8623}" presName="node" presStyleLbl="node1" presStyleIdx="5" presStyleCnt="8">
        <dgm:presLayoutVars>
          <dgm:bulletEnabled val="1"/>
        </dgm:presLayoutVars>
      </dgm:prSet>
      <dgm:spPr/>
    </dgm:pt>
    <dgm:pt modelId="{391796D6-07E1-4AC6-BF5B-28D8C0E728C8}" type="pres">
      <dgm:prSet presAssocID="{385BD7F4-948B-4F65-BFFB-858FBB5E4AF2}" presName="sibTrans" presStyleCnt="0"/>
      <dgm:spPr/>
    </dgm:pt>
    <dgm:pt modelId="{7587CB3A-8934-48F6-B6F9-49C693F735D4}" type="pres">
      <dgm:prSet presAssocID="{0B45BD13-6035-46C4-ADEC-8A9F2007E5C3}" presName="node" presStyleLbl="node1" presStyleIdx="6" presStyleCnt="8">
        <dgm:presLayoutVars>
          <dgm:bulletEnabled val="1"/>
        </dgm:presLayoutVars>
      </dgm:prSet>
      <dgm:spPr/>
    </dgm:pt>
    <dgm:pt modelId="{A72DD5C6-AAB4-4035-9A08-F143C18D2293}" type="pres">
      <dgm:prSet presAssocID="{9B954FBD-F81F-477B-91EE-94609E8DF57D}" presName="sibTrans" presStyleCnt="0"/>
      <dgm:spPr/>
    </dgm:pt>
    <dgm:pt modelId="{05A84702-690B-41D2-BE02-41794D4DA760}" type="pres">
      <dgm:prSet presAssocID="{9C26C566-ED3B-4C31-8AE2-3E970F05ED08}" presName="node" presStyleLbl="node1" presStyleIdx="7" presStyleCnt="8">
        <dgm:presLayoutVars>
          <dgm:bulletEnabled val="1"/>
        </dgm:presLayoutVars>
      </dgm:prSet>
      <dgm:spPr/>
    </dgm:pt>
  </dgm:ptLst>
  <dgm:cxnLst>
    <dgm:cxn modelId="{9827EE06-13E5-4C00-84E0-31EF10A9678F}" srcId="{D5DEE448-4BC4-4C27-B668-0A248EBAAB35}" destId="{E333208D-3FBD-448D-9E4B-8DF0C90991FB}" srcOrd="4" destOrd="0" parTransId="{83BDF2E9-7950-4ACD-BE3A-856A1B49FA6C}" sibTransId="{B43A2837-7ECB-42E3-AD31-CC99A8E91628}"/>
    <dgm:cxn modelId="{656EB510-F238-4CA1-9E20-2ED058DF1EDB}" srcId="{D5DEE448-4BC4-4C27-B668-0A248EBAAB35}" destId="{9C26C566-ED3B-4C31-8AE2-3E970F05ED08}" srcOrd="7" destOrd="0" parTransId="{561657C9-C763-4B26-B4E5-1CB6115154A7}" sibTransId="{86C53D1B-B325-4BBC-A29B-2B4631726FC3}"/>
    <dgm:cxn modelId="{0CFC7623-D83B-4580-B791-05C789F96B45}" srcId="{D5DEE448-4BC4-4C27-B668-0A248EBAAB35}" destId="{A39FADA9-5B99-4455-AECF-3B7A0FEF03F3}" srcOrd="3" destOrd="0" parTransId="{ABEFA534-6715-4410-BAB5-3927BBD61C04}" sibTransId="{1C0CB4AB-653D-49F4-9FBC-B4CF0E028E61}"/>
    <dgm:cxn modelId="{F18A8F4A-53C2-42AF-B4C7-6E7B91BFC974}" type="presOf" srcId="{CACEF768-27FF-4D17-8C88-2DA9C04E8623}" destId="{3973C35D-0941-4331-862A-D2C0C09CA697}" srcOrd="0" destOrd="0" presId="urn:microsoft.com/office/officeart/2005/8/layout/hList6"/>
    <dgm:cxn modelId="{5ACAC04A-FEB4-4A1B-B82F-F201FEFDB877}" type="presOf" srcId="{E333208D-3FBD-448D-9E4B-8DF0C90991FB}" destId="{73F74069-C648-448B-A622-3C1CF4DD06F5}" srcOrd="0" destOrd="0" presId="urn:microsoft.com/office/officeart/2005/8/layout/hList6"/>
    <dgm:cxn modelId="{EC9F5B5F-1FD7-4109-A9AE-1E88F94A10F5}" type="presOf" srcId="{A39FADA9-5B99-4455-AECF-3B7A0FEF03F3}" destId="{7B6ED88A-E8B5-41D4-9F22-156ACAEEA5AA}" srcOrd="0" destOrd="0" presId="urn:microsoft.com/office/officeart/2005/8/layout/hList6"/>
    <dgm:cxn modelId="{5260626C-9C17-4FFE-A94D-96D53138943F}" type="presOf" srcId="{D8C38965-721B-44B3-B4ED-8BBCFB8B41B9}" destId="{D60C2B26-8B22-4D8E-BC88-7278125C4AFC}" srcOrd="0" destOrd="0" presId="urn:microsoft.com/office/officeart/2005/8/layout/hList6"/>
    <dgm:cxn modelId="{7AD0057F-80D5-4CEA-9806-889F384C34A2}" srcId="{D5DEE448-4BC4-4C27-B668-0A248EBAAB35}" destId="{0CA570F4-1D0B-441B-BB31-2879D64D1934}" srcOrd="1" destOrd="0" parTransId="{9E364EE2-893B-4EC9-98FB-A86B608CB640}" sibTransId="{452B3C2A-FBAD-4C92-99C8-292C1BFD8457}"/>
    <dgm:cxn modelId="{99B46B85-A0E7-4919-9944-03F8C6B45EEC}" srcId="{D5DEE448-4BC4-4C27-B668-0A248EBAAB35}" destId="{D8C38965-721B-44B3-B4ED-8BBCFB8B41B9}" srcOrd="0" destOrd="0" parTransId="{8DE3233E-1552-4F92-B726-7BBE2A681745}" sibTransId="{FF555FDB-9364-4B26-BC59-195A390D26F5}"/>
    <dgm:cxn modelId="{4F382B8B-A374-452E-BB41-100C609A79FD}" srcId="{D5DEE448-4BC4-4C27-B668-0A248EBAAB35}" destId="{CACEF768-27FF-4D17-8C88-2DA9C04E8623}" srcOrd="5" destOrd="0" parTransId="{B7957CDA-6602-4644-B26B-5683D815D208}" sibTransId="{385BD7F4-948B-4F65-BFFB-858FBB5E4AF2}"/>
    <dgm:cxn modelId="{6DE55A94-A072-4FD0-B4A2-CA06C121D3E8}" type="presOf" srcId="{9BB5A96F-684A-40E8-8114-0AC3DC32EA7E}" destId="{427E001C-D0ED-4687-81E5-189C3F3C492B}" srcOrd="0" destOrd="0" presId="urn:microsoft.com/office/officeart/2005/8/layout/hList6"/>
    <dgm:cxn modelId="{BF2E55AE-EFCE-4F63-B7A5-AA42032C186D}" srcId="{D5DEE448-4BC4-4C27-B668-0A248EBAAB35}" destId="{0B45BD13-6035-46C4-ADEC-8A9F2007E5C3}" srcOrd="6" destOrd="0" parTransId="{73B28DA3-9075-491B-84BE-5D1BC95B1A46}" sibTransId="{9B954FBD-F81F-477B-91EE-94609E8DF57D}"/>
    <dgm:cxn modelId="{30C9B0AE-7F63-4D9C-948C-73CFC0AAD520}" type="presOf" srcId="{D5DEE448-4BC4-4C27-B668-0A248EBAAB35}" destId="{EAC67A98-B8C1-43D1-B642-45EDEBF7E97F}" srcOrd="0" destOrd="0" presId="urn:microsoft.com/office/officeart/2005/8/layout/hList6"/>
    <dgm:cxn modelId="{C1DC6FBA-CC04-471C-A3C9-9792396E4D91}" type="presOf" srcId="{0B45BD13-6035-46C4-ADEC-8A9F2007E5C3}" destId="{7587CB3A-8934-48F6-B6F9-49C693F735D4}" srcOrd="0" destOrd="0" presId="urn:microsoft.com/office/officeart/2005/8/layout/hList6"/>
    <dgm:cxn modelId="{6BAB7FBB-DB97-4450-A4CC-8677F08F9A7F}" srcId="{D5DEE448-4BC4-4C27-B668-0A248EBAAB35}" destId="{9BB5A96F-684A-40E8-8114-0AC3DC32EA7E}" srcOrd="2" destOrd="0" parTransId="{91EC1FAC-7943-4221-AEC5-592E2F29FEC5}" sibTransId="{E6CDC973-9D19-47B1-BF9E-86C5D4BA7B93}"/>
    <dgm:cxn modelId="{A2EF78C4-5794-4464-95BB-18E821EEE37B}" type="presOf" srcId="{0CA570F4-1D0B-441B-BB31-2879D64D1934}" destId="{64CCEE1B-E94C-44A7-9EBE-161F3A73386A}" srcOrd="0" destOrd="0" presId="urn:microsoft.com/office/officeart/2005/8/layout/hList6"/>
    <dgm:cxn modelId="{A02B04F0-A829-47EE-ABBB-75F6DA414203}" type="presOf" srcId="{9C26C566-ED3B-4C31-8AE2-3E970F05ED08}" destId="{05A84702-690B-41D2-BE02-41794D4DA760}" srcOrd="0" destOrd="0" presId="urn:microsoft.com/office/officeart/2005/8/layout/hList6"/>
    <dgm:cxn modelId="{0821C7D8-EF44-4F0E-B616-295550B0FDD3}" type="presParOf" srcId="{EAC67A98-B8C1-43D1-B642-45EDEBF7E97F}" destId="{D60C2B26-8B22-4D8E-BC88-7278125C4AFC}" srcOrd="0" destOrd="0" presId="urn:microsoft.com/office/officeart/2005/8/layout/hList6"/>
    <dgm:cxn modelId="{FB379BE3-D51E-4F4F-98CD-0FD728101500}" type="presParOf" srcId="{EAC67A98-B8C1-43D1-B642-45EDEBF7E97F}" destId="{D24FDA07-CCBA-4B18-A73A-FCB983383C07}" srcOrd="1" destOrd="0" presId="urn:microsoft.com/office/officeart/2005/8/layout/hList6"/>
    <dgm:cxn modelId="{1F613322-B0A3-4EF9-B7A4-C710CAB6822B}" type="presParOf" srcId="{EAC67A98-B8C1-43D1-B642-45EDEBF7E97F}" destId="{64CCEE1B-E94C-44A7-9EBE-161F3A73386A}" srcOrd="2" destOrd="0" presId="urn:microsoft.com/office/officeart/2005/8/layout/hList6"/>
    <dgm:cxn modelId="{CDA6C237-4AC2-4EF2-ACDD-4690DA9595D3}" type="presParOf" srcId="{EAC67A98-B8C1-43D1-B642-45EDEBF7E97F}" destId="{824B4702-8DE0-4CC4-BDF2-E54AEF116F8A}" srcOrd="3" destOrd="0" presId="urn:microsoft.com/office/officeart/2005/8/layout/hList6"/>
    <dgm:cxn modelId="{04906B56-2456-4F68-9086-56A82B5DC9A8}" type="presParOf" srcId="{EAC67A98-B8C1-43D1-B642-45EDEBF7E97F}" destId="{427E001C-D0ED-4687-81E5-189C3F3C492B}" srcOrd="4" destOrd="0" presId="urn:microsoft.com/office/officeart/2005/8/layout/hList6"/>
    <dgm:cxn modelId="{97EBFB27-1F88-482E-81D2-7D32C37293CA}" type="presParOf" srcId="{EAC67A98-B8C1-43D1-B642-45EDEBF7E97F}" destId="{38C8D98E-9539-4CE0-A101-80CAE5BE5179}" srcOrd="5" destOrd="0" presId="urn:microsoft.com/office/officeart/2005/8/layout/hList6"/>
    <dgm:cxn modelId="{7872D439-D28B-41CB-AFB4-CB524069F773}" type="presParOf" srcId="{EAC67A98-B8C1-43D1-B642-45EDEBF7E97F}" destId="{7B6ED88A-E8B5-41D4-9F22-156ACAEEA5AA}" srcOrd="6" destOrd="0" presId="urn:microsoft.com/office/officeart/2005/8/layout/hList6"/>
    <dgm:cxn modelId="{491CF3FB-C4CE-4AF7-B718-80DDDBF6ED91}" type="presParOf" srcId="{EAC67A98-B8C1-43D1-B642-45EDEBF7E97F}" destId="{92DAC7CA-DD04-4C40-9697-FF9B8B7C4D80}" srcOrd="7" destOrd="0" presId="urn:microsoft.com/office/officeart/2005/8/layout/hList6"/>
    <dgm:cxn modelId="{CCB24B2C-0CB6-448C-9E52-503D730A9F47}" type="presParOf" srcId="{EAC67A98-B8C1-43D1-B642-45EDEBF7E97F}" destId="{73F74069-C648-448B-A622-3C1CF4DD06F5}" srcOrd="8" destOrd="0" presId="urn:microsoft.com/office/officeart/2005/8/layout/hList6"/>
    <dgm:cxn modelId="{64559817-8FD4-41D2-AD7F-646E7B79F236}" type="presParOf" srcId="{EAC67A98-B8C1-43D1-B642-45EDEBF7E97F}" destId="{9399B046-D6D4-4BB3-AA83-533A599F772D}" srcOrd="9" destOrd="0" presId="urn:microsoft.com/office/officeart/2005/8/layout/hList6"/>
    <dgm:cxn modelId="{E917E8AD-51BB-48C4-9C90-D5B353AFFF67}" type="presParOf" srcId="{EAC67A98-B8C1-43D1-B642-45EDEBF7E97F}" destId="{3973C35D-0941-4331-862A-D2C0C09CA697}" srcOrd="10" destOrd="0" presId="urn:microsoft.com/office/officeart/2005/8/layout/hList6"/>
    <dgm:cxn modelId="{0F058A53-6BF2-4850-A500-EA61C1DD8A17}" type="presParOf" srcId="{EAC67A98-B8C1-43D1-B642-45EDEBF7E97F}" destId="{391796D6-07E1-4AC6-BF5B-28D8C0E728C8}" srcOrd="11" destOrd="0" presId="urn:microsoft.com/office/officeart/2005/8/layout/hList6"/>
    <dgm:cxn modelId="{9300E4F1-256E-42F3-8BA4-2472B3812229}" type="presParOf" srcId="{EAC67A98-B8C1-43D1-B642-45EDEBF7E97F}" destId="{7587CB3A-8934-48F6-B6F9-49C693F735D4}" srcOrd="12" destOrd="0" presId="urn:microsoft.com/office/officeart/2005/8/layout/hList6"/>
    <dgm:cxn modelId="{BD72CD6B-E37C-463A-A678-DB50D00489BF}" type="presParOf" srcId="{EAC67A98-B8C1-43D1-B642-45EDEBF7E97F}" destId="{A72DD5C6-AAB4-4035-9A08-F143C18D2293}" srcOrd="13" destOrd="0" presId="urn:microsoft.com/office/officeart/2005/8/layout/hList6"/>
    <dgm:cxn modelId="{4CAE5B31-55C0-43F3-98F4-2F8B355C99AA}" type="presParOf" srcId="{EAC67A98-B8C1-43D1-B642-45EDEBF7E97F}" destId="{05A84702-690B-41D2-BE02-41794D4DA760}" srcOrd="1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C3895E0-189B-E043-8C10-96CFB2C9F9B3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8F8000D7-15AA-D94D-840D-F08A0B80E0AE}">
      <dgm:prSet phldrT="[文本]"/>
      <dgm:spPr/>
      <dgm:t>
        <a:bodyPr/>
        <a:lstStyle/>
        <a:p>
          <a:r>
            <a:rPr lang="zh-CN" altLang="en-US" baseline="0" dirty="0">
              <a:latin typeface="arial" charset="0"/>
              <a:ea typeface="SimHei" charset="-122"/>
              <a:cs typeface="SimHei" charset="-122"/>
            </a:rPr>
            <a:t>基于时间片轮转调度</a:t>
          </a:r>
          <a:r>
            <a:rPr lang="en-US" altLang="zh-CN" baseline="0" dirty="0">
              <a:latin typeface="arial" charset="0"/>
              <a:ea typeface="SimHei" charset="-122"/>
              <a:cs typeface="SimHei" charset="-122"/>
            </a:rPr>
            <a:t>	</a:t>
          </a:r>
          <a:r>
            <a:rPr lang="zh-CN" altLang="en-US" baseline="0" dirty="0">
              <a:latin typeface="arial" charset="0"/>
              <a:ea typeface="SimHei" charset="-122"/>
              <a:cs typeface="SimHei" charset="-122"/>
            </a:rPr>
            <a:t>    </a:t>
          </a:r>
        </a:p>
      </dgm:t>
    </dgm:pt>
    <dgm:pt modelId="{A9C2E538-ABA0-BA4F-8E70-EE206A68B842}" type="parTrans" cxnId="{5635F541-B994-274D-9643-4E7B5F6CFEA7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08AB5707-5331-5644-9540-AEC75CC932D4}" type="sibTrans" cxnId="{5635F541-B994-274D-9643-4E7B5F6CFEA7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E3E9B187-10FE-F947-8456-8E5437BE1A29}">
      <dgm:prSet/>
      <dgm:spPr/>
      <dgm:t>
        <a:bodyPr/>
        <a:lstStyle/>
        <a:p>
          <a:r>
            <a:rPr lang="zh-CN" altLang="en-US" baseline="0">
              <a:latin typeface="arial" charset="0"/>
              <a:ea typeface="SimHei" charset="-122"/>
              <a:cs typeface="SimHei" charset="-122"/>
            </a:rPr>
            <a:t>数秒</a:t>
          </a:r>
          <a:endParaRPr lang="zh-CN" altLang="en-US" baseline="0" dirty="0">
            <a:latin typeface="arial" charset="0"/>
            <a:ea typeface="SimHei" charset="-122"/>
            <a:cs typeface="SimHei" charset="-122"/>
          </a:endParaRPr>
        </a:p>
      </dgm:t>
    </dgm:pt>
    <dgm:pt modelId="{1CF68B4B-9A91-5147-BF8B-2C442FCF85B0}" type="parTrans" cxnId="{04FEB694-19B8-724F-8EF2-57A738B1AEE4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BA449A4D-3A30-3247-9CA4-5D6C7A99D0EE}" type="sibTrans" cxnId="{04FEB694-19B8-724F-8EF2-57A738B1AEE4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B687C750-1095-5745-B18C-8DD3C65DA45A}">
      <dgm:prSet/>
      <dgm:spPr/>
      <dgm:t>
        <a:bodyPr/>
        <a:lstStyle/>
        <a:p>
          <a:r>
            <a:rPr lang="zh-CN" altLang="en-US" baseline="0">
              <a:latin typeface="arial" charset="0"/>
              <a:ea typeface="SimHei" charset="-122"/>
              <a:cs typeface="SimHei" charset="-122"/>
            </a:rPr>
            <a:t>基于优先级的非抢占调度</a:t>
          </a:r>
          <a:endParaRPr lang="en-US" altLang="zh-CN" baseline="0" dirty="0">
            <a:latin typeface="arial" charset="0"/>
            <a:ea typeface="SimHei" charset="-122"/>
            <a:cs typeface="SimHei" charset="-122"/>
          </a:endParaRPr>
        </a:p>
      </dgm:t>
    </dgm:pt>
    <dgm:pt modelId="{BE109137-5306-FC48-96F8-D3ED73673149}" type="parTrans" cxnId="{C5169AE9-475F-724F-90CE-C3059D9F2837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2BDC197D-3F2E-9149-8637-055CC768A013}" type="sibTrans" cxnId="{C5169AE9-475F-724F-90CE-C3059D9F2837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9CE11336-02D8-124D-8749-ECE159967251}">
      <dgm:prSet/>
      <dgm:spPr/>
      <dgm:t>
        <a:bodyPr/>
        <a:lstStyle/>
        <a:p>
          <a:r>
            <a:rPr lang="zh-CN" altLang="en-US" baseline="0">
              <a:latin typeface="arial" charset="0"/>
              <a:ea typeface="SimHei" charset="-122"/>
              <a:cs typeface="SimHei" charset="-122"/>
            </a:rPr>
            <a:t>数百毫秒</a:t>
          </a:r>
          <a:r>
            <a:rPr lang="en-US" altLang="zh-CN" baseline="0">
              <a:latin typeface="arial" charset="0"/>
              <a:ea typeface="SimHei" charset="-122"/>
              <a:cs typeface="SimHei" charset="-122"/>
            </a:rPr>
            <a:t>~</a:t>
          </a:r>
          <a:r>
            <a:rPr lang="zh-CN" altLang="en-US" baseline="0">
              <a:latin typeface="arial" charset="0"/>
              <a:ea typeface="SimHei" charset="-122"/>
              <a:cs typeface="SimHei" charset="-122"/>
            </a:rPr>
            <a:t>秒</a:t>
          </a:r>
          <a:endParaRPr lang="zh-CN" altLang="en-US" baseline="0" dirty="0">
            <a:latin typeface="arial" charset="0"/>
            <a:ea typeface="SimHei" charset="-122"/>
            <a:cs typeface="SimHei" charset="-122"/>
          </a:endParaRPr>
        </a:p>
      </dgm:t>
    </dgm:pt>
    <dgm:pt modelId="{889DF72C-8F8B-C54D-A810-098445815292}" type="parTrans" cxnId="{C03B7655-6767-5248-B833-6A1E0379E8F9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AA73433C-5DB8-5645-8AB8-D23F030A2490}" type="sibTrans" cxnId="{C03B7655-6767-5248-B833-6A1E0379E8F9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29F2702C-2367-EB43-A5DF-CF2AD9119195}">
      <dgm:prSet/>
      <dgm:spPr/>
      <dgm:t>
        <a:bodyPr/>
        <a:lstStyle/>
        <a:p>
          <a:r>
            <a:rPr lang="zh-CN" altLang="en-US" baseline="0">
              <a:latin typeface="arial" charset="0"/>
              <a:ea typeface="SimHei" charset="-122"/>
              <a:cs typeface="SimHei" charset="-122"/>
            </a:rPr>
            <a:t>基于抢占点的抢占调度</a:t>
          </a:r>
          <a:endParaRPr lang="en-US" altLang="zh-CN" baseline="0" dirty="0">
            <a:latin typeface="arial" charset="0"/>
            <a:ea typeface="SimHei" charset="-122"/>
            <a:cs typeface="SimHei" charset="-122"/>
          </a:endParaRPr>
        </a:p>
      </dgm:t>
    </dgm:pt>
    <dgm:pt modelId="{729EE5D1-D85C-AC43-87EC-E3BD77041087}" type="parTrans" cxnId="{BCA63D0C-CCE4-DE41-A277-E4ED29F41AAB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C478B24F-2D0F-4849-AAC6-5386B5331F03}" type="sibTrans" cxnId="{BCA63D0C-CCE4-DE41-A277-E4ED29F41AAB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7DF81E19-A35F-8345-9BE7-529C0967BC05}">
      <dgm:prSet/>
      <dgm:spPr/>
      <dgm:t>
        <a:bodyPr/>
        <a:lstStyle/>
        <a:p>
          <a:r>
            <a:rPr lang="zh-CN" altLang="en-US" baseline="0">
              <a:latin typeface="arial" charset="0"/>
              <a:ea typeface="SimHei" charset="-122"/>
              <a:cs typeface="SimHei" charset="-122"/>
            </a:rPr>
            <a:t>数毫秒</a:t>
          </a:r>
          <a:r>
            <a:rPr lang="en-US" altLang="zh-CN" baseline="0">
              <a:latin typeface="arial" charset="0"/>
              <a:ea typeface="SimHei" charset="-122"/>
              <a:cs typeface="SimHei" charset="-122"/>
            </a:rPr>
            <a:t>~</a:t>
          </a:r>
          <a:r>
            <a:rPr lang="zh-CN" altLang="en-US" baseline="0">
              <a:latin typeface="arial" charset="0"/>
              <a:ea typeface="SimHei" charset="-122"/>
              <a:cs typeface="SimHei" charset="-122"/>
            </a:rPr>
            <a:t>数十毫秒</a:t>
          </a:r>
          <a:endParaRPr lang="en-US" altLang="zh-CN" baseline="0" dirty="0">
            <a:latin typeface="arial" charset="0"/>
            <a:ea typeface="SimHei" charset="-122"/>
            <a:cs typeface="SimHei" charset="-122"/>
          </a:endParaRPr>
        </a:p>
      </dgm:t>
    </dgm:pt>
    <dgm:pt modelId="{AD0970B4-428E-FF4E-B88B-E929FC32DD5D}" type="parTrans" cxnId="{CEF648D9-24DF-D245-B781-25F192CFE391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17014A37-6FC5-1B4E-A459-D6418BA1F9D4}" type="sibTrans" cxnId="{CEF648D9-24DF-D245-B781-25F192CFE391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8130C405-4800-4B43-A844-B12D5A37A522}">
      <dgm:prSet/>
      <dgm:spPr/>
      <dgm:t>
        <a:bodyPr/>
        <a:lstStyle/>
        <a:p>
          <a:r>
            <a:rPr lang="zh-CN" altLang="en-US" baseline="0">
              <a:latin typeface="arial" charset="0"/>
              <a:ea typeface="SimHei" charset="-122"/>
              <a:cs typeface="SimHei" charset="-122"/>
            </a:rPr>
            <a:t>立即抢占调度</a:t>
          </a:r>
          <a:endParaRPr lang="en-US" altLang="zh-CN" baseline="0" dirty="0">
            <a:latin typeface="arial" charset="0"/>
            <a:ea typeface="SimHei" charset="-122"/>
            <a:cs typeface="SimHei" charset="-122"/>
          </a:endParaRPr>
        </a:p>
      </dgm:t>
    </dgm:pt>
    <dgm:pt modelId="{348D9546-2286-2F47-80F9-6FBFD5CCFF69}" type="parTrans" cxnId="{FF761A88-BE0B-604C-A85C-56BC972F08AC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2D47996A-D896-DA43-9FD8-A42E1343F37C}" type="sibTrans" cxnId="{FF761A88-BE0B-604C-A85C-56BC972F08AC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F08BD3D2-0990-884C-9AA9-5D5D7B704980}">
      <dgm:prSet/>
      <dgm:spPr/>
      <dgm:t>
        <a:bodyPr/>
        <a:lstStyle/>
        <a:p>
          <a:r>
            <a:rPr lang="zh-CN" altLang="en-US" baseline="0" dirty="0">
              <a:latin typeface="arial" charset="0"/>
              <a:ea typeface="SimHei" charset="-122"/>
              <a:cs typeface="SimHei" charset="-122"/>
            </a:rPr>
            <a:t>微秒</a:t>
          </a:r>
          <a:r>
            <a:rPr lang="en-US" altLang="zh-CN" baseline="0" dirty="0">
              <a:latin typeface="arial" charset="0"/>
              <a:ea typeface="SimHei" charset="-122"/>
              <a:cs typeface="SimHei" charset="-122"/>
            </a:rPr>
            <a:t>~</a:t>
          </a:r>
          <a:r>
            <a:rPr lang="zh-CN" altLang="en-US" baseline="0" dirty="0">
              <a:latin typeface="arial" charset="0"/>
              <a:ea typeface="SimHei" charset="-122"/>
              <a:cs typeface="SimHei" charset="-122"/>
            </a:rPr>
            <a:t>毫秒</a:t>
          </a:r>
        </a:p>
      </dgm:t>
    </dgm:pt>
    <dgm:pt modelId="{9A06697F-1897-EC47-BC02-767E7273EF93}" type="parTrans" cxnId="{171A70DE-F99D-1A4D-91B7-8A4D50BE1F59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CB5E8914-8D77-4C4F-8EE6-FBB82FF94763}" type="sibTrans" cxnId="{171A70DE-F99D-1A4D-91B7-8A4D50BE1F59}">
      <dgm:prSet/>
      <dgm:spPr/>
      <dgm:t>
        <a:bodyPr/>
        <a:lstStyle/>
        <a:p>
          <a:endParaRPr lang="zh-CN" altLang="en-US" baseline="0">
            <a:latin typeface="arial" charset="0"/>
            <a:ea typeface="SimHei" charset="-122"/>
            <a:cs typeface="SimHei" charset="-122"/>
          </a:endParaRPr>
        </a:p>
      </dgm:t>
    </dgm:pt>
    <dgm:pt modelId="{6826B8C4-2689-2846-AADB-4CDF6D089D98}" type="pres">
      <dgm:prSet presAssocID="{DC3895E0-189B-E043-8C10-96CFB2C9F9B3}" presName="linear" presStyleCnt="0">
        <dgm:presLayoutVars>
          <dgm:animLvl val="lvl"/>
          <dgm:resizeHandles val="exact"/>
        </dgm:presLayoutVars>
      </dgm:prSet>
      <dgm:spPr/>
    </dgm:pt>
    <dgm:pt modelId="{678024B1-DC41-744A-B99D-F4C76F7BDDCB}" type="pres">
      <dgm:prSet presAssocID="{8F8000D7-15AA-D94D-840D-F08A0B80E0AE}" presName="parentText" presStyleLbl="node1" presStyleIdx="0" presStyleCnt="4" custLinFactNeighborX="6032" custLinFactNeighborY="-13565">
        <dgm:presLayoutVars>
          <dgm:chMax val="0"/>
          <dgm:bulletEnabled val="1"/>
        </dgm:presLayoutVars>
      </dgm:prSet>
      <dgm:spPr/>
    </dgm:pt>
    <dgm:pt modelId="{F6D353FF-0EC2-254D-97A6-59BA587AA369}" type="pres">
      <dgm:prSet presAssocID="{8F8000D7-15AA-D94D-840D-F08A0B80E0AE}" presName="childText" presStyleLbl="revTx" presStyleIdx="0" presStyleCnt="4">
        <dgm:presLayoutVars>
          <dgm:bulletEnabled val="1"/>
        </dgm:presLayoutVars>
      </dgm:prSet>
      <dgm:spPr/>
    </dgm:pt>
    <dgm:pt modelId="{D5FF4CA6-A05D-4049-A1FD-A088BC5B55B2}" type="pres">
      <dgm:prSet presAssocID="{B687C750-1095-5745-B18C-8DD3C65DA45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C1B95E3-4B28-0049-A3ED-6C79508F01F2}" type="pres">
      <dgm:prSet presAssocID="{B687C750-1095-5745-B18C-8DD3C65DA45A}" presName="childText" presStyleLbl="revTx" presStyleIdx="1" presStyleCnt="4">
        <dgm:presLayoutVars>
          <dgm:bulletEnabled val="1"/>
        </dgm:presLayoutVars>
      </dgm:prSet>
      <dgm:spPr/>
    </dgm:pt>
    <dgm:pt modelId="{0BD31F00-1449-DD48-B5E8-E1516CF43B40}" type="pres">
      <dgm:prSet presAssocID="{29F2702C-2367-EB43-A5DF-CF2AD911919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DEF802A-7B66-C540-9AA9-4783A81C8EAB}" type="pres">
      <dgm:prSet presAssocID="{29F2702C-2367-EB43-A5DF-CF2AD9119195}" presName="childText" presStyleLbl="revTx" presStyleIdx="2" presStyleCnt="4">
        <dgm:presLayoutVars>
          <dgm:bulletEnabled val="1"/>
        </dgm:presLayoutVars>
      </dgm:prSet>
      <dgm:spPr/>
    </dgm:pt>
    <dgm:pt modelId="{04B2BC9C-5F4D-3244-8D24-CFDDE00DDFEB}" type="pres">
      <dgm:prSet presAssocID="{8130C405-4800-4B43-A844-B12D5A37A522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C240E5CE-6CFD-A64E-8A63-225031F3CB1A}" type="pres">
      <dgm:prSet presAssocID="{8130C405-4800-4B43-A844-B12D5A37A522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67D2C201-6B3F-CC42-9664-D249D92BD4E2}" type="presOf" srcId="{8130C405-4800-4B43-A844-B12D5A37A522}" destId="{04B2BC9C-5F4D-3244-8D24-CFDDE00DDFEB}" srcOrd="0" destOrd="0" presId="urn:microsoft.com/office/officeart/2005/8/layout/vList2"/>
    <dgm:cxn modelId="{059F0603-83A2-9048-B098-1FDE3C56597B}" type="presOf" srcId="{7DF81E19-A35F-8345-9BE7-529C0967BC05}" destId="{ADEF802A-7B66-C540-9AA9-4783A81C8EAB}" srcOrd="0" destOrd="0" presId="urn:microsoft.com/office/officeart/2005/8/layout/vList2"/>
    <dgm:cxn modelId="{BCA63D0C-CCE4-DE41-A277-E4ED29F41AAB}" srcId="{DC3895E0-189B-E043-8C10-96CFB2C9F9B3}" destId="{29F2702C-2367-EB43-A5DF-CF2AD9119195}" srcOrd="2" destOrd="0" parTransId="{729EE5D1-D85C-AC43-87EC-E3BD77041087}" sibTransId="{C478B24F-2D0F-4849-AAC6-5386B5331F03}"/>
    <dgm:cxn modelId="{5635F541-B994-274D-9643-4E7B5F6CFEA7}" srcId="{DC3895E0-189B-E043-8C10-96CFB2C9F9B3}" destId="{8F8000D7-15AA-D94D-840D-F08A0B80E0AE}" srcOrd="0" destOrd="0" parTransId="{A9C2E538-ABA0-BA4F-8E70-EE206A68B842}" sibTransId="{08AB5707-5331-5644-9540-AEC75CC932D4}"/>
    <dgm:cxn modelId="{C03B7655-6767-5248-B833-6A1E0379E8F9}" srcId="{B687C750-1095-5745-B18C-8DD3C65DA45A}" destId="{9CE11336-02D8-124D-8749-ECE159967251}" srcOrd="0" destOrd="0" parTransId="{889DF72C-8F8B-C54D-A810-098445815292}" sibTransId="{AA73433C-5DB8-5645-8AB8-D23F030A2490}"/>
    <dgm:cxn modelId="{ABFA6B80-19DA-3845-AA63-44B291FBAA90}" type="presOf" srcId="{F08BD3D2-0990-884C-9AA9-5D5D7B704980}" destId="{C240E5CE-6CFD-A64E-8A63-225031F3CB1A}" srcOrd="0" destOrd="0" presId="urn:microsoft.com/office/officeart/2005/8/layout/vList2"/>
    <dgm:cxn modelId="{FF761A88-BE0B-604C-A85C-56BC972F08AC}" srcId="{DC3895E0-189B-E043-8C10-96CFB2C9F9B3}" destId="{8130C405-4800-4B43-A844-B12D5A37A522}" srcOrd="3" destOrd="0" parTransId="{348D9546-2286-2F47-80F9-6FBFD5CCFF69}" sibTransId="{2D47996A-D896-DA43-9FD8-A42E1343F37C}"/>
    <dgm:cxn modelId="{6C93E688-F11A-1F4B-BA98-FCC424F9E12D}" type="presOf" srcId="{29F2702C-2367-EB43-A5DF-CF2AD9119195}" destId="{0BD31F00-1449-DD48-B5E8-E1516CF43B40}" srcOrd="0" destOrd="0" presId="urn:microsoft.com/office/officeart/2005/8/layout/vList2"/>
    <dgm:cxn modelId="{A8C55C8C-0F41-724C-AB18-7CB66E864644}" type="presOf" srcId="{8F8000D7-15AA-D94D-840D-F08A0B80E0AE}" destId="{678024B1-DC41-744A-B99D-F4C76F7BDDCB}" srcOrd="0" destOrd="0" presId="urn:microsoft.com/office/officeart/2005/8/layout/vList2"/>
    <dgm:cxn modelId="{04FEB694-19B8-724F-8EF2-57A738B1AEE4}" srcId="{8F8000D7-15AA-D94D-840D-F08A0B80E0AE}" destId="{E3E9B187-10FE-F947-8456-8E5437BE1A29}" srcOrd="0" destOrd="0" parTransId="{1CF68B4B-9A91-5147-BF8B-2C442FCF85B0}" sibTransId="{BA449A4D-3A30-3247-9CA4-5D6C7A99D0EE}"/>
    <dgm:cxn modelId="{8940E3AF-DFB5-3346-82C5-6AD2F828008C}" type="presOf" srcId="{DC3895E0-189B-E043-8C10-96CFB2C9F9B3}" destId="{6826B8C4-2689-2846-AADB-4CDF6D089D98}" srcOrd="0" destOrd="0" presId="urn:microsoft.com/office/officeart/2005/8/layout/vList2"/>
    <dgm:cxn modelId="{993684B2-6D1A-DB41-96E5-B5EF051912F3}" type="presOf" srcId="{9CE11336-02D8-124D-8749-ECE159967251}" destId="{6C1B95E3-4B28-0049-A3ED-6C79508F01F2}" srcOrd="0" destOrd="0" presId="urn:microsoft.com/office/officeart/2005/8/layout/vList2"/>
    <dgm:cxn modelId="{21ACC7B5-E6E5-D248-AA0E-53180D4AB391}" type="presOf" srcId="{B687C750-1095-5745-B18C-8DD3C65DA45A}" destId="{D5FF4CA6-A05D-4049-A1FD-A088BC5B55B2}" srcOrd="0" destOrd="0" presId="urn:microsoft.com/office/officeart/2005/8/layout/vList2"/>
    <dgm:cxn modelId="{02323BCF-DCF9-3A4C-9DB5-CD0F679A2AC5}" type="presOf" srcId="{E3E9B187-10FE-F947-8456-8E5437BE1A29}" destId="{F6D353FF-0EC2-254D-97A6-59BA587AA369}" srcOrd="0" destOrd="0" presId="urn:microsoft.com/office/officeart/2005/8/layout/vList2"/>
    <dgm:cxn modelId="{CEF648D9-24DF-D245-B781-25F192CFE391}" srcId="{29F2702C-2367-EB43-A5DF-CF2AD9119195}" destId="{7DF81E19-A35F-8345-9BE7-529C0967BC05}" srcOrd="0" destOrd="0" parTransId="{AD0970B4-428E-FF4E-B88B-E929FC32DD5D}" sibTransId="{17014A37-6FC5-1B4E-A459-D6418BA1F9D4}"/>
    <dgm:cxn modelId="{171A70DE-F99D-1A4D-91B7-8A4D50BE1F59}" srcId="{8130C405-4800-4B43-A844-B12D5A37A522}" destId="{F08BD3D2-0990-884C-9AA9-5D5D7B704980}" srcOrd="0" destOrd="0" parTransId="{9A06697F-1897-EC47-BC02-767E7273EF93}" sibTransId="{CB5E8914-8D77-4C4F-8EE6-FBB82FF94763}"/>
    <dgm:cxn modelId="{C5169AE9-475F-724F-90CE-C3059D9F2837}" srcId="{DC3895E0-189B-E043-8C10-96CFB2C9F9B3}" destId="{B687C750-1095-5745-B18C-8DD3C65DA45A}" srcOrd="1" destOrd="0" parTransId="{BE109137-5306-FC48-96F8-D3ED73673149}" sibTransId="{2BDC197D-3F2E-9149-8637-055CC768A013}"/>
    <dgm:cxn modelId="{9A96435F-FFA2-8842-928D-D7587C57D03A}" type="presParOf" srcId="{6826B8C4-2689-2846-AADB-4CDF6D089D98}" destId="{678024B1-DC41-744A-B99D-F4C76F7BDDCB}" srcOrd="0" destOrd="0" presId="urn:microsoft.com/office/officeart/2005/8/layout/vList2"/>
    <dgm:cxn modelId="{427C293C-9010-7646-AD63-16BC43483A12}" type="presParOf" srcId="{6826B8C4-2689-2846-AADB-4CDF6D089D98}" destId="{F6D353FF-0EC2-254D-97A6-59BA587AA369}" srcOrd="1" destOrd="0" presId="urn:microsoft.com/office/officeart/2005/8/layout/vList2"/>
    <dgm:cxn modelId="{547F7953-9349-DC49-85CA-9BD3E3DFDC17}" type="presParOf" srcId="{6826B8C4-2689-2846-AADB-4CDF6D089D98}" destId="{D5FF4CA6-A05D-4049-A1FD-A088BC5B55B2}" srcOrd="2" destOrd="0" presId="urn:microsoft.com/office/officeart/2005/8/layout/vList2"/>
    <dgm:cxn modelId="{5D8A858B-5D25-0441-B5A2-63A430F29A4B}" type="presParOf" srcId="{6826B8C4-2689-2846-AADB-4CDF6D089D98}" destId="{6C1B95E3-4B28-0049-A3ED-6C79508F01F2}" srcOrd="3" destOrd="0" presId="urn:microsoft.com/office/officeart/2005/8/layout/vList2"/>
    <dgm:cxn modelId="{B18062D7-6C8F-A445-AD89-8E469DCE90C0}" type="presParOf" srcId="{6826B8C4-2689-2846-AADB-4CDF6D089D98}" destId="{0BD31F00-1449-DD48-B5E8-E1516CF43B40}" srcOrd="4" destOrd="0" presId="urn:microsoft.com/office/officeart/2005/8/layout/vList2"/>
    <dgm:cxn modelId="{10CFA99E-460A-4F42-B472-3AA11A07191E}" type="presParOf" srcId="{6826B8C4-2689-2846-AADB-4CDF6D089D98}" destId="{ADEF802A-7B66-C540-9AA9-4783A81C8EAB}" srcOrd="5" destOrd="0" presId="urn:microsoft.com/office/officeart/2005/8/layout/vList2"/>
    <dgm:cxn modelId="{92A0DC11-4078-2945-893E-85EC4780AF86}" type="presParOf" srcId="{6826B8C4-2689-2846-AADB-4CDF6D089D98}" destId="{04B2BC9C-5F4D-3244-8D24-CFDDE00DDFEB}" srcOrd="6" destOrd="0" presId="urn:microsoft.com/office/officeart/2005/8/layout/vList2"/>
    <dgm:cxn modelId="{57B679F0-37FA-EE47-BB97-2547FE617B16}" type="presParOf" srcId="{6826B8C4-2689-2846-AADB-4CDF6D089D98}" destId="{C240E5CE-6CFD-A64E-8A63-225031F3CB1A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0C6310-4B59-4DF1-A6EF-3FAB33B71363}">
      <dsp:nvSpPr>
        <dsp:cNvPr id="0" name=""/>
        <dsp:cNvSpPr/>
      </dsp:nvSpPr>
      <dsp:spPr>
        <a:xfrm>
          <a:off x="375074" y="445932"/>
          <a:ext cx="4957510" cy="110560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baseline="0" dirty="0"/>
            <a:t>提高处理机的利用率</a:t>
          </a:r>
          <a:endParaRPr lang="zh-CN" altLang="en-US" sz="2800" kern="1200" dirty="0"/>
        </a:p>
      </dsp:txBody>
      <dsp:txXfrm>
        <a:off x="1168276" y="445932"/>
        <a:ext cx="4164308" cy="1105601"/>
      </dsp:txXfrm>
    </dsp:sp>
    <dsp:sp modelId="{74593AA3-3F26-4770-A2BB-C4C8DF74F5F0}">
      <dsp:nvSpPr>
        <dsp:cNvPr id="0" name=""/>
        <dsp:cNvSpPr/>
      </dsp:nvSpPr>
      <dsp:spPr>
        <a:xfrm>
          <a:off x="375074" y="1551533"/>
          <a:ext cx="4957510" cy="1105601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baseline="0"/>
            <a:t>提高系统吞吐量</a:t>
          </a:r>
          <a:endParaRPr lang="zh-CN" altLang="en-US" sz="2800" kern="1200"/>
        </a:p>
      </dsp:txBody>
      <dsp:txXfrm>
        <a:off x="1168276" y="1551533"/>
        <a:ext cx="4164308" cy="1105601"/>
      </dsp:txXfrm>
    </dsp:sp>
    <dsp:sp modelId="{7A429F71-D713-4BA3-A126-1C9B980ABD99}">
      <dsp:nvSpPr>
        <dsp:cNvPr id="0" name=""/>
        <dsp:cNvSpPr/>
      </dsp:nvSpPr>
      <dsp:spPr>
        <a:xfrm>
          <a:off x="375074" y="2657135"/>
          <a:ext cx="4957510" cy="1105601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baseline="0" dirty="0"/>
            <a:t>尽量减少进程的响应时间</a:t>
          </a:r>
          <a:endParaRPr lang="zh-CN" altLang="en-US" sz="2800" kern="1200" dirty="0"/>
        </a:p>
      </dsp:txBody>
      <dsp:txXfrm>
        <a:off x="1168276" y="2657135"/>
        <a:ext cx="4164308" cy="1105601"/>
      </dsp:txXfrm>
    </dsp:sp>
    <dsp:sp modelId="{FCCCBA7D-202A-4A2D-BFD5-E536145565E0}">
      <dsp:nvSpPr>
        <dsp:cNvPr id="0" name=""/>
        <dsp:cNvSpPr/>
      </dsp:nvSpPr>
      <dsp:spPr>
        <a:xfrm>
          <a:off x="375074" y="3762736"/>
          <a:ext cx="4957510" cy="110560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baseline="0"/>
            <a:t>防止进程长期得不到运行</a:t>
          </a:r>
          <a:endParaRPr lang="zh-CN" altLang="en-US" sz="2800" kern="1200"/>
        </a:p>
      </dsp:txBody>
      <dsp:txXfrm>
        <a:off x="1168276" y="3762736"/>
        <a:ext cx="4164308" cy="1105601"/>
      </dsp:txXfrm>
    </dsp:sp>
    <dsp:sp modelId="{F3A708CD-06BF-4C67-BB17-5F5A15D07D48}">
      <dsp:nvSpPr>
        <dsp:cNvPr id="0" name=""/>
        <dsp:cNvSpPr/>
      </dsp:nvSpPr>
      <dsp:spPr>
        <a:xfrm>
          <a:off x="0" y="0"/>
          <a:ext cx="1105048" cy="110504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baseline="0" dirty="0"/>
            <a:t>目标</a:t>
          </a:r>
          <a:endParaRPr lang="zh-CN" altLang="en-US" sz="3000" kern="1200" dirty="0"/>
        </a:p>
      </dsp:txBody>
      <dsp:txXfrm>
        <a:off x="161831" y="161831"/>
        <a:ext cx="781386" cy="781386"/>
      </dsp:txXfrm>
    </dsp:sp>
    <dsp:sp modelId="{ADEE27B3-BAFE-4635-BF53-52D5D931B70E}">
      <dsp:nvSpPr>
        <dsp:cNvPr id="0" name=""/>
        <dsp:cNvSpPr/>
      </dsp:nvSpPr>
      <dsp:spPr>
        <a:xfrm>
          <a:off x="6437634" y="445932"/>
          <a:ext cx="2300929" cy="1105601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baseline="0"/>
            <a:t>用户需要</a:t>
          </a:r>
          <a:endParaRPr lang="zh-CN" altLang="en-US" sz="2800" kern="1200"/>
        </a:p>
      </dsp:txBody>
      <dsp:txXfrm>
        <a:off x="6805782" y="445932"/>
        <a:ext cx="1932781" cy="1105601"/>
      </dsp:txXfrm>
    </dsp:sp>
    <dsp:sp modelId="{CA578078-5A30-4F88-BCAD-9B77F8D1644B}">
      <dsp:nvSpPr>
        <dsp:cNvPr id="0" name=""/>
        <dsp:cNvSpPr/>
      </dsp:nvSpPr>
      <dsp:spPr>
        <a:xfrm>
          <a:off x="6437634" y="1551533"/>
          <a:ext cx="2300929" cy="110560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baseline="0" dirty="0"/>
            <a:t>系统需要</a:t>
          </a:r>
          <a:endParaRPr lang="zh-CN" altLang="en-US" sz="2800" kern="1200" dirty="0"/>
        </a:p>
      </dsp:txBody>
      <dsp:txXfrm>
        <a:off x="6805782" y="1551533"/>
        <a:ext cx="1932781" cy="1105601"/>
      </dsp:txXfrm>
    </dsp:sp>
    <dsp:sp modelId="{C37726C0-08E8-40FD-80DF-F362A3229C02}">
      <dsp:nvSpPr>
        <dsp:cNvPr id="0" name=""/>
        <dsp:cNvSpPr/>
      </dsp:nvSpPr>
      <dsp:spPr>
        <a:xfrm>
          <a:off x="5770977" y="10830"/>
          <a:ext cx="1105048" cy="1105048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baseline="0" dirty="0"/>
            <a:t>原则</a:t>
          </a:r>
          <a:endParaRPr lang="zh-CN" altLang="en-US" sz="3000" kern="1200" dirty="0"/>
        </a:p>
      </dsp:txBody>
      <dsp:txXfrm>
        <a:off x="5932808" y="172661"/>
        <a:ext cx="781386" cy="7813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FAD41F-A557-47A8-9D68-FB249F1A1F44}">
      <dsp:nvSpPr>
        <dsp:cNvPr id="0" name=""/>
        <dsp:cNvSpPr/>
      </dsp:nvSpPr>
      <dsp:spPr>
        <a:xfrm>
          <a:off x="1080115" y="2209"/>
          <a:ext cx="1709297" cy="8546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38100" rIns="5715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高级调度</a:t>
          </a:r>
        </a:p>
      </dsp:txBody>
      <dsp:txXfrm>
        <a:off x="1105147" y="27241"/>
        <a:ext cx="1659233" cy="804584"/>
      </dsp:txXfrm>
    </dsp:sp>
    <dsp:sp modelId="{0639A5E9-450F-4750-A13A-DF05B959619E}">
      <dsp:nvSpPr>
        <dsp:cNvPr id="0" name=""/>
        <dsp:cNvSpPr/>
      </dsp:nvSpPr>
      <dsp:spPr>
        <a:xfrm>
          <a:off x="1251044" y="856857"/>
          <a:ext cx="170929" cy="6409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0986"/>
              </a:lnTo>
              <a:lnTo>
                <a:pt x="170929" y="640986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5D0E91-1B27-4783-A865-DB9591CA9C6D}">
      <dsp:nvSpPr>
        <dsp:cNvPr id="0" name=""/>
        <dsp:cNvSpPr/>
      </dsp:nvSpPr>
      <dsp:spPr>
        <a:xfrm>
          <a:off x="1421974" y="1070520"/>
          <a:ext cx="1659946" cy="8546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长程调度</a:t>
          </a:r>
        </a:p>
      </dsp:txBody>
      <dsp:txXfrm>
        <a:off x="1447006" y="1095552"/>
        <a:ext cx="1609882" cy="804584"/>
      </dsp:txXfrm>
    </dsp:sp>
    <dsp:sp modelId="{6E352292-35B3-4305-A68E-37A5C3B63042}">
      <dsp:nvSpPr>
        <dsp:cNvPr id="0" name=""/>
        <dsp:cNvSpPr/>
      </dsp:nvSpPr>
      <dsp:spPr>
        <a:xfrm>
          <a:off x="1251044" y="856857"/>
          <a:ext cx="170929" cy="17092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9297"/>
              </a:lnTo>
              <a:lnTo>
                <a:pt x="170929" y="1709297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A05C52-A5E8-48BA-9865-E29282D8E33B}">
      <dsp:nvSpPr>
        <dsp:cNvPr id="0" name=""/>
        <dsp:cNvSpPr/>
      </dsp:nvSpPr>
      <dsp:spPr>
        <a:xfrm>
          <a:off x="1421974" y="2138831"/>
          <a:ext cx="1659946" cy="8546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作业调度</a:t>
          </a:r>
        </a:p>
      </dsp:txBody>
      <dsp:txXfrm>
        <a:off x="1447006" y="2163863"/>
        <a:ext cx="1609882" cy="804584"/>
      </dsp:txXfrm>
    </dsp:sp>
    <dsp:sp modelId="{945D3FFF-0344-4EE2-B3E3-6F3D60E908B5}">
      <dsp:nvSpPr>
        <dsp:cNvPr id="0" name=""/>
        <dsp:cNvSpPr/>
      </dsp:nvSpPr>
      <dsp:spPr>
        <a:xfrm>
          <a:off x="1251044" y="856857"/>
          <a:ext cx="170929" cy="27776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77608"/>
              </a:lnTo>
              <a:lnTo>
                <a:pt x="170929" y="2777608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C608AB-16E5-4828-B39E-7B896CA3EEF4}">
      <dsp:nvSpPr>
        <dsp:cNvPr id="0" name=""/>
        <dsp:cNvSpPr/>
      </dsp:nvSpPr>
      <dsp:spPr>
        <a:xfrm>
          <a:off x="1421974" y="3207142"/>
          <a:ext cx="1659946" cy="8546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接纳调度</a:t>
          </a:r>
        </a:p>
      </dsp:txBody>
      <dsp:txXfrm>
        <a:off x="1447006" y="3232174"/>
        <a:ext cx="1609882" cy="804584"/>
      </dsp:txXfrm>
    </dsp:sp>
    <dsp:sp modelId="{95BB03B9-84F6-4ED3-B30B-494CCF207122}">
      <dsp:nvSpPr>
        <dsp:cNvPr id="0" name=""/>
        <dsp:cNvSpPr/>
      </dsp:nvSpPr>
      <dsp:spPr>
        <a:xfrm>
          <a:off x="3216736" y="2209"/>
          <a:ext cx="1709297" cy="8546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38100" rIns="5715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中级调度</a:t>
          </a:r>
        </a:p>
      </dsp:txBody>
      <dsp:txXfrm>
        <a:off x="3241768" y="27241"/>
        <a:ext cx="1659233" cy="804584"/>
      </dsp:txXfrm>
    </dsp:sp>
    <dsp:sp modelId="{0D02955F-91D5-48D7-A6B1-9856849F9301}">
      <dsp:nvSpPr>
        <dsp:cNvPr id="0" name=""/>
        <dsp:cNvSpPr/>
      </dsp:nvSpPr>
      <dsp:spPr>
        <a:xfrm>
          <a:off x="3387666" y="856857"/>
          <a:ext cx="170929" cy="6409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0986"/>
              </a:lnTo>
              <a:lnTo>
                <a:pt x="170929" y="640986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3F71DC-8C1D-49B7-9FCD-918E77641CA4}">
      <dsp:nvSpPr>
        <dsp:cNvPr id="0" name=""/>
        <dsp:cNvSpPr/>
      </dsp:nvSpPr>
      <dsp:spPr>
        <a:xfrm>
          <a:off x="3558596" y="1070520"/>
          <a:ext cx="1659946" cy="8546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中程调度</a:t>
          </a:r>
        </a:p>
      </dsp:txBody>
      <dsp:txXfrm>
        <a:off x="3583628" y="1095552"/>
        <a:ext cx="1609882" cy="804584"/>
      </dsp:txXfrm>
    </dsp:sp>
    <dsp:sp modelId="{EB0098D6-7787-4C3D-A69E-BDB481ABF7DD}">
      <dsp:nvSpPr>
        <dsp:cNvPr id="0" name=""/>
        <dsp:cNvSpPr/>
      </dsp:nvSpPr>
      <dsp:spPr>
        <a:xfrm>
          <a:off x="5353358" y="2209"/>
          <a:ext cx="1709297" cy="8546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38100" rIns="5715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低级调度</a:t>
          </a:r>
        </a:p>
      </dsp:txBody>
      <dsp:txXfrm>
        <a:off x="5378390" y="27241"/>
        <a:ext cx="1659233" cy="804584"/>
      </dsp:txXfrm>
    </dsp:sp>
    <dsp:sp modelId="{41A028EC-575C-4426-A819-18F68D84B805}">
      <dsp:nvSpPr>
        <dsp:cNvPr id="0" name=""/>
        <dsp:cNvSpPr/>
      </dsp:nvSpPr>
      <dsp:spPr>
        <a:xfrm>
          <a:off x="5524288" y="856857"/>
          <a:ext cx="170929" cy="6409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0986"/>
              </a:lnTo>
              <a:lnTo>
                <a:pt x="170929" y="640986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D2306A-E64E-467C-9DBF-A28F86696FD9}">
      <dsp:nvSpPr>
        <dsp:cNvPr id="0" name=""/>
        <dsp:cNvSpPr/>
      </dsp:nvSpPr>
      <dsp:spPr>
        <a:xfrm>
          <a:off x="5695218" y="1070520"/>
          <a:ext cx="1659946" cy="8546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短程调度</a:t>
          </a:r>
        </a:p>
      </dsp:txBody>
      <dsp:txXfrm>
        <a:off x="5720250" y="1095552"/>
        <a:ext cx="1609882" cy="804584"/>
      </dsp:txXfrm>
    </dsp:sp>
    <dsp:sp modelId="{1A9B81A1-4EC3-47E2-96CD-6CB7BFF9E56C}">
      <dsp:nvSpPr>
        <dsp:cNvPr id="0" name=""/>
        <dsp:cNvSpPr/>
      </dsp:nvSpPr>
      <dsp:spPr>
        <a:xfrm>
          <a:off x="5524288" y="856857"/>
          <a:ext cx="170929" cy="17092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9297"/>
              </a:lnTo>
              <a:lnTo>
                <a:pt x="170929" y="1709297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1CB7E-767A-48BD-8A0E-99515CC3F51B}">
      <dsp:nvSpPr>
        <dsp:cNvPr id="0" name=""/>
        <dsp:cNvSpPr/>
      </dsp:nvSpPr>
      <dsp:spPr>
        <a:xfrm>
          <a:off x="5695218" y="2138831"/>
          <a:ext cx="1659946" cy="8546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进程调度</a:t>
          </a:r>
        </a:p>
      </dsp:txBody>
      <dsp:txXfrm>
        <a:off x="5720250" y="2163863"/>
        <a:ext cx="1609882" cy="80458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F064EC-2696-40BC-A169-BB676D131B9D}">
      <dsp:nvSpPr>
        <dsp:cNvPr id="0" name=""/>
        <dsp:cNvSpPr/>
      </dsp:nvSpPr>
      <dsp:spPr>
        <a:xfrm>
          <a:off x="1335932" y="1910"/>
          <a:ext cx="2428246" cy="7820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面向用户的原则</a:t>
          </a:r>
        </a:p>
      </dsp:txBody>
      <dsp:txXfrm>
        <a:off x="1358838" y="24816"/>
        <a:ext cx="2382434" cy="736267"/>
      </dsp:txXfrm>
    </dsp:sp>
    <dsp:sp modelId="{67B39066-8D89-48D0-A8B1-217362325120}">
      <dsp:nvSpPr>
        <dsp:cNvPr id="0" name=""/>
        <dsp:cNvSpPr/>
      </dsp:nvSpPr>
      <dsp:spPr>
        <a:xfrm>
          <a:off x="1578757" y="783989"/>
          <a:ext cx="242824" cy="5865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6559"/>
              </a:lnTo>
              <a:lnTo>
                <a:pt x="242824" y="586559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251217-D5B5-43D3-AE09-E72D448780E8}">
      <dsp:nvSpPr>
        <dsp:cNvPr id="0" name=""/>
        <dsp:cNvSpPr/>
      </dsp:nvSpPr>
      <dsp:spPr>
        <a:xfrm>
          <a:off x="1821582" y="979509"/>
          <a:ext cx="1583266" cy="7820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周转时间</a:t>
          </a:r>
        </a:p>
      </dsp:txBody>
      <dsp:txXfrm>
        <a:off x="1844488" y="1002415"/>
        <a:ext cx="1537454" cy="736267"/>
      </dsp:txXfrm>
    </dsp:sp>
    <dsp:sp modelId="{6480A6B5-3C21-4AE8-8AAA-B3097D2146D2}">
      <dsp:nvSpPr>
        <dsp:cNvPr id="0" name=""/>
        <dsp:cNvSpPr/>
      </dsp:nvSpPr>
      <dsp:spPr>
        <a:xfrm>
          <a:off x="1578757" y="783989"/>
          <a:ext cx="242824" cy="15641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4158"/>
              </a:lnTo>
              <a:lnTo>
                <a:pt x="242824" y="1564158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10FD34-D9CC-4D94-9C17-AC7E4064F481}">
      <dsp:nvSpPr>
        <dsp:cNvPr id="0" name=""/>
        <dsp:cNvSpPr/>
      </dsp:nvSpPr>
      <dsp:spPr>
        <a:xfrm>
          <a:off x="1821582" y="1957108"/>
          <a:ext cx="1583266" cy="7820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响应时间</a:t>
          </a:r>
        </a:p>
      </dsp:txBody>
      <dsp:txXfrm>
        <a:off x="1844488" y="1980014"/>
        <a:ext cx="1537454" cy="736267"/>
      </dsp:txXfrm>
    </dsp:sp>
    <dsp:sp modelId="{E24FA2C4-9381-41EB-AEAF-089E63B6118D}">
      <dsp:nvSpPr>
        <dsp:cNvPr id="0" name=""/>
        <dsp:cNvSpPr/>
      </dsp:nvSpPr>
      <dsp:spPr>
        <a:xfrm>
          <a:off x="1578757" y="783989"/>
          <a:ext cx="242824" cy="25417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1757"/>
              </a:lnTo>
              <a:lnTo>
                <a:pt x="242824" y="2541757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660846-E2FF-4AF3-88C7-F16A7225EA1D}">
      <dsp:nvSpPr>
        <dsp:cNvPr id="0" name=""/>
        <dsp:cNvSpPr/>
      </dsp:nvSpPr>
      <dsp:spPr>
        <a:xfrm>
          <a:off x="1821582" y="2934707"/>
          <a:ext cx="1583266" cy="7820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截止时间</a:t>
          </a:r>
        </a:p>
      </dsp:txBody>
      <dsp:txXfrm>
        <a:off x="1844488" y="2957613"/>
        <a:ext cx="1537454" cy="736267"/>
      </dsp:txXfrm>
    </dsp:sp>
    <dsp:sp modelId="{781520C7-7A20-489C-A075-9395439E071C}">
      <dsp:nvSpPr>
        <dsp:cNvPr id="0" name=""/>
        <dsp:cNvSpPr/>
      </dsp:nvSpPr>
      <dsp:spPr>
        <a:xfrm>
          <a:off x="1578757" y="783989"/>
          <a:ext cx="242824" cy="35193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19356"/>
              </a:lnTo>
              <a:lnTo>
                <a:pt x="242824" y="3519356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959744-5075-4EA2-B75A-D6048C54D2BB}">
      <dsp:nvSpPr>
        <dsp:cNvPr id="0" name=""/>
        <dsp:cNvSpPr/>
      </dsp:nvSpPr>
      <dsp:spPr>
        <a:xfrm>
          <a:off x="1821582" y="3912306"/>
          <a:ext cx="1583266" cy="7820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优先级</a:t>
          </a:r>
        </a:p>
      </dsp:txBody>
      <dsp:txXfrm>
        <a:off x="1844488" y="3935212"/>
        <a:ext cx="1537454" cy="736267"/>
      </dsp:txXfrm>
    </dsp:sp>
    <dsp:sp modelId="{14BA4936-588C-4A9D-A02C-A629FBD66964}">
      <dsp:nvSpPr>
        <dsp:cNvPr id="0" name=""/>
        <dsp:cNvSpPr/>
      </dsp:nvSpPr>
      <dsp:spPr>
        <a:xfrm>
          <a:off x="4155219" y="1910"/>
          <a:ext cx="2428246" cy="7820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面向系统的原则</a:t>
          </a:r>
        </a:p>
      </dsp:txBody>
      <dsp:txXfrm>
        <a:off x="4178125" y="24816"/>
        <a:ext cx="2382434" cy="736267"/>
      </dsp:txXfrm>
    </dsp:sp>
    <dsp:sp modelId="{A4B4A897-56F4-4308-9870-F315F26B696A}">
      <dsp:nvSpPr>
        <dsp:cNvPr id="0" name=""/>
        <dsp:cNvSpPr/>
      </dsp:nvSpPr>
      <dsp:spPr>
        <a:xfrm>
          <a:off x="4398044" y="783989"/>
          <a:ext cx="242824" cy="5865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6559"/>
              </a:lnTo>
              <a:lnTo>
                <a:pt x="242824" y="586559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7722B8-21A8-4276-88C9-6F446E891241}">
      <dsp:nvSpPr>
        <dsp:cNvPr id="0" name=""/>
        <dsp:cNvSpPr/>
      </dsp:nvSpPr>
      <dsp:spPr>
        <a:xfrm>
          <a:off x="4640868" y="979509"/>
          <a:ext cx="1251326" cy="7820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吞吐量</a:t>
          </a:r>
        </a:p>
      </dsp:txBody>
      <dsp:txXfrm>
        <a:off x="4663774" y="1002415"/>
        <a:ext cx="1205514" cy="736267"/>
      </dsp:txXfrm>
    </dsp:sp>
    <dsp:sp modelId="{0A95D0E1-2630-457F-A91A-DF024353EFF2}">
      <dsp:nvSpPr>
        <dsp:cNvPr id="0" name=""/>
        <dsp:cNvSpPr/>
      </dsp:nvSpPr>
      <dsp:spPr>
        <a:xfrm>
          <a:off x="4398044" y="783989"/>
          <a:ext cx="242824" cy="15641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4158"/>
              </a:lnTo>
              <a:lnTo>
                <a:pt x="242824" y="1564158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9499F5-6F96-4B54-80CA-BC56EF77542B}">
      <dsp:nvSpPr>
        <dsp:cNvPr id="0" name=""/>
        <dsp:cNvSpPr/>
      </dsp:nvSpPr>
      <dsp:spPr>
        <a:xfrm>
          <a:off x="4640868" y="1957108"/>
          <a:ext cx="1251326" cy="7820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利用率</a:t>
          </a:r>
        </a:p>
      </dsp:txBody>
      <dsp:txXfrm>
        <a:off x="4663774" y="1980014"/>
        <a:ext cx="1205514" cy="736267"/>
      </dsp:txXfrm>
    </dsp:sp>
    <dsp:sp modelId="{EB622A6B-617A-4747-82A8-15610CA418DE}">
      <dsp:nvSpPr>
        <dsp:cNvPr id="0" name=""/>
        <dsp:cNvSpPr/>
      </dsp:nvSpPr>
      <dsp:spPr>
        <a:xfrm>
          <a:off x="4398044" y="783989"/>
          <a:ext cx="242824" cy="25417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1757"/>
              </a:lnTo>
              <a:lnTo>
                <a:pt x="242824" y="2541757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2431D4-9A1F-472C-A1D9-E4F0C178FC19}">
      <dsp:nvSpPr>
        <dsp:cNvPr id="0" name=""/>
        <dsp:cNvSpPr/>
      </dsp:nvSpPr>
      <dsp:spPr>
        <a:xfrm>
          <a:off x="4640868" y="2934707"/>
          <a:ext cx="1251326" cy="7820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公平性</a:t>
          </a:r>
        </a:p>
      </dsp:txBody>
      <dsp:txXfrm>
        <a:off x="4663774" y="2957613"/>
        <a:ext cx="1205514" cy="736267"/>
      </dsp:txXfrm>
    </dsp:sp>
    <dsp:sp modelId="{FB762ADD-D092-4444-848D-62EED21FC5B7}">
      <dsp:nvSpPr>
        <dsp:cNvPr id="0" name=""/>
        <dsp:cNvSpPr/>
      </dsp:nvSpPr>
      <dsp:spPr>
        <a:xfrm>
          <a:off x="4398044" y="783989"/>
          <a:ext cx="242824" cy="35193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19356"/>
              </a:lnTo>
              <a:lnTo>
                <a:pt x="242824" y="3519356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A997A7-7A7F-4720-A0D9-15017F559141}">
      <dsp:nvSpPr>
        <dsp:cNvPr id="0" name=""/>
        <dsp:cNvSpPr/>
      </dsp:nvSpPr>
      <dsp:spPr>
        <a:xfrm>
          <a:off x="4640868" y="3912306"/>
          <a:ext cx="1251326" cy="7820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优先级</a:t>
          </a:r>
        </a:p>
      </dsp:txBody>
      <dsp:txXfrm>
        <a:off x="4663774" y="3935212"/>
        <a:ext cx="1205514" cy="73626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5FDE9F-8B0C-420D-8B4D-D16D6CCC632F}">
      <dsp:nvSpPr>
        <dsp:cNvPr id="0" name=""/>
        <dsp:cNvSpPr/>
      </dsp:nvSpPr>
      <dsp:spPr>
        <a:xfrm>
          <a:off x="0" y="243681"/>
          <a:ext cx="4038600" cy="4038600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9C08EF1-024A-4CE1-B5CD-7EF5BEA959A3}">
      <dsp:nvSpPr>
        <dsp:cNvPr id="0" name=""/>
        <dsp:cNvSpPr/>
      </dsp:nvSpPr>
      <dsp:spPr>
        <a:xfrm>
          <a:off x="383667" y="627348"/>
          <a:ext cx="1575054" cy="1575054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baseline="0"/>
            <a:t>驻外等待调度时间</a:t>
          </a:r>
          <a:endParaRPr lang="zh-CN" altLang="en-US" sz="2500" kern="1200"/>
        </a:p>
      </dsp:txBody>
      <dsp:txXfrm>
        <a:off x="460555" y="704236"/>
        <a:ext cx="1421278" cy="1421278"/>
      </dsp:txXfrm>
    </dsp:sp>
    <dsp:sp modelId="{6C0E3EB5-4564-46D2-B3CB-91BA108D10C6}">
      <dsp:nvSpPr>
        <dsp:cNvPr id="0" name=""/>
        <dsp:cNvSpPr/>
      </dsp:nvSpPr>
      <dsp:spPr>
        <a:xfrm>
          <a:off x="2079879" y="627348"/>
          <a:ext cx="1575054" cy="157505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baseline="0" dirty="0"/>
            <a:t>驻内等待调度时间</a:t>
          </a:r>
          <a:endParaRPr lang="zh-CN" altLang="en-US" sz="2500" kern="1200" dirty="0"/>
        </a:p>
      </dsp:txBody>
      <dsp:txXfrm>
        <a:off x="2156767" y="704236"/>
        <a:ext cx="1421278" cy="1421278"/>
      </dsp:txXfrm>
    </dsp:sp>
    <dsp:sp modelId="{5CEEE0B9-88FD-45CE-B387-6C20D1E469E9}">
      <dsp:nvSpPr>
        <dsp:cNvPr id="0" name=""/>
        <dsp:cNvSpPr/>
      </dsp:nvSpPr>
      <dsp:spPr>
        <a:xfrm>
          <a:off x="383667" y="2323560"/>
          <a:ext cx="1575054" cy="1575054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baseline="0"/>
            <a:t>执行时间</a:t>
          </a:r>
          <a:endParaRPr lang="zh-CN" altLang="en-US" sz="2500" kern="1200"/>
        </a:p>
      </dsp:txBody>
      <dsp:txXfrm>
        <a:off x="460555" y="2400448"/>
        <a:ext cx="1421278" cy="1421278"/>
      </dsp:txXfrm>
    </dsp:sp>
    <dsp:sp modelId="{543A64F6-085A-4B2E-8606-F04D26DC420E}">
      <dsp:nvSpPr>
        <dsp:cNvPr id="0" name=""/>
        <dsp:cNvSpPr/>
      </dsp:nvSpPr>
      <dsp:spPr>
        <a:xfrm>
          <a:off x="2079879" y="2323560"/>
          <a:ext cx="1575054" cy="1575054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baseline="0"/>
            <a:t>阻塞时间</a:t>
          </a:r>
          <a:endParaRPr lang="zh-CN" altLang="en-US" sz="2500" kern="1200"/>
        </a:p>
      </dsp:txBody>
      <dsp:txXfrm>
        <a:off x="2156767" y="2400448"/>
        <a:ext cx="1421278" cy="142127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272AF3-E9C7-46D4-B7D7-24B847BA18F5}">
      <dsp:nvSpPr>
        <dsp:cNvPr id="0" name=""/>
        <dsp:cNvSpPr/>
      </dsp:nvSpPr>
      <dsp:spPr>
        <a:xfrm>
          <a:off x="6654" y="716219"/>
          <a:ext cx="1988810" cy="11932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baseline="0"/>
            <a:t>输入传送时间</a:t>
          </a:r>
          <a:endParaRPr lang="zh-CN" altLang="en-US" sz="2700" kern="1200"/>
        </a:p>
      </dsp:txBody>
      <dsp:txXfrm>
        <a:off x="41604" y="751169"/>
        <a:ext cx="1918910" cy="1123386"/>
      </dsp:txXfrm>
    </dsp:sp>
    <dsp:sp modelId="{54AA5262-0F80-428B-81F1-3BC4F6175878}">
      <dsp:nvSpPr>
        <dsp:cNvPr id="0" name=""/>
        <dsp:cNvSpPr/>
      </dsp:nvSpPr>
      <dsp:spPr>
        <a:xfrm>
          <a:off x="2194345" y="1066250"/>
          <a:ext cx="421627" cy="49322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2194345" y="1164895"/>
        <a:ext cx="295139" cy="295934"/>
      </dsp:txXfrm>
    </dsp:sp>
    <dsp:sp modelId="{FCE8DDD3-A5BD-4EDB-8099-F7436D91B0A7}">
      <dsp:nvSpPr>
        <dsp:cNvPr id="0" name=""/>
        <dsp:cNvSpPr/>
      </dsp:nvSpPr>
      <dsp:spPr>
        <a:xfrm>
          <a:off x="2790988" y="716219"/>
          <a:ext cx="1988810" cy="11932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baseline="0"/>
            <a:t>处理时间</a:t>
          </a:r>
          <a:endParaRPr lang="zh-CN" altLang="en-US" sz="2700" kern="1200"/>
        </a:p>
      </dsp:txBody>
      <dsp:txXfrm>
        <a:off x="2825938" y="751169"/>
        <a:ext cx="1918910" cy="1123386"/>
      </dsp:txXfrm>
    </dsp:sp>
    <dsp:sp modelId="{79DE49AE-1A52-4550-9EE7-AF511A160079}">
      <dsp:nvSpPr>
        <dsp:cNvPr id="0" name=""/>
        <dsp:cNvSpPr/>
      </dsp:nvSpPr>
      <dsp:spPr>
        <a:xfrm>
          <a:off x="4978679" y="1066250"/>
          <a:ext cx="421627" cy="49322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4978679" y="1164895"/>
        <a:ext cx="295139" cy="295934"/>
      </dsp:txXfrm>
    </dsp:sp>
    <dsp:sp modelId="{20D9A0FC-5ECB-4487-8618-9825C2397E17}">
      <dsp:nvSpPr>
        <dsp:cNvPr id="0" name=""/>
        <dsp:cNvSpPr/>
      </dsp:nvSpPr>
      <dsp:spPr>
        <a:xfrm>
          <a:off x="5575322" y="716219"/>
          <a:ext cx="1988810" cy="11932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baseline="0"/>
            <a:t>响应传送时间</a:t>
          </a:r>
          <a:endParaRPr lang="zh-CN" altLang="en-US" sz="2700" kern="1200"/>
        </a:p>
      </dsp:txBody>
      <dsp:txXfrm>
        <a:off x="5610272" y="751169"/>
        <a:ext cx="1918910" cy="112338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0C2B26-8B22-4D8E-BC88-7278125C4AFC}">
      <dsp:nvSpPr>
        <dsp:cNvPr id="0" name=""/>
        <dsp:cNvSpPr/>
      </dsp:nvSpPr>
      <dsp:spPr>
        <a:xfrm rot="16200000">
          <a:off x="-1095771" y="1098748"/>
          <a:ext cx="2911872" cy="714375"/>
        </a:xfrm>
        <a:prstGeom prst="flowChartManualOperati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先来先服务</a:t>
          </a:r>
        </a:p>
      </dsp:txBody>
      <dsp:txXfrm rot="5400000">
        <a:off x="2977" y="582374"/>
        <a:ext cx="714375" cy="1747124"/>
      </dsp:txXfrm>
    </dsp:sp>
    <dsp:sp modelId="{64CCEE1B-E94C-44A7-9EBE-161F3A73386A}">
      <dsp:nvSpPr>
        <dsp:cNvPr id="0" name=""/>
        <dsp:cNvSpPr/>
      </dsp:nvSpPr>
      <dsp:spPr>
        <a:xfrm rot="16200000">
          <a:off x="-327818" y="1098748"/>
          <a:ext cx="2911872" cy="714375"/>
        </a:xfrm>
        <a:prstGeom prst="flowChartManualOperati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短作业优先</a:t>
          </a:r>
        </a:p>
      </dsp:txBody>
      <dsp:txXfrm rot="5400000">
        <a:off x="770930" y="582374"/>
        <a:ext cx="714375" cy="1747124"/>
      </dsp:txXfrm>
    </dsp:sp>
    <dsp:sp modelId="{427E001C-D0ED-4687-81E5-189C3F3C492B}">
      <dsp:nvSpPr>
        <dsp:cNvPr id="0" name=""/>
        <dsp:cNvSpPr/>
      </dsp:nvSpPr>
      <dsp:spPr>
        <a:xfrm rot="16200000">
          <a:off x="440134" y="1098748"/>
          <a:ext cx="2911872" cy="714375"/>
        </a:xfrm>
        <a:prstGeom prst="flowChartManualOperati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时间片轮转</a:t>
          </a:r>
        </a:p>
      </dsp:txBody>
      <dsp:txXfrm rot="5400000">
        <a:off x="1538882" y="582374"/>
        <a:ext cx="714375" cy="1747124"/>
      </dsp:txXfrm>
    </dsp:sp>
    <dsp:sp modelId="{7B6ED88A-E8B5-41D4-9F22-156ACAEEA5AA}">
      <dsp:nvSpPr>
        <dsp:cNvPr id="0" name=""/>
        <dsp:cNvSpPr/>
      </dsp:nvSpPr>
      <dsp:spPr>
        <a:xfrm rot="16200000">
          <a:off x="1208087" y="1098748"/>
          <a:ext cx="2911872" cy="714375"/>
        </a:xfrm>
        <a:prstGeom prst="flowChartManualOperati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基于优先级</a:t>
          </a:r>
        </a:p>
      </dsp:txBody>
      <dsp:txXfrm rot="5400000">
        <a:off x="2306835" y="582374"/>
        <a:ext cx="714375" cy="1747124"/>
      </dsp:txXfrm>
    </dsp:sp>
    <dsp:sp modelId="{73F74069-C648-448B-A622-3C1CF4DD06F5}">
      <dsp:nvSpPr>
        <dsp:cNvPr id="0" name=""/>
        <dsp:cNvSpPr/>
      </dsp:nvSpPr>
      <dsp:spPr>
        <a:xfrm rot="16200000">
          <a:off x="1976040" y="1098748"/>
          <a:ext cx="2911872" cy="714375"/>
        </a:xfrm>
        <a:prstGeom prst="flowChartManualOperati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剩余时间最短优先</a:t>
          </a:r>
        </a:p>
      </dsp:txBody>
      <dsp:txXfrm rot="5400000">
        <a:off x="3074788" y="582374"/>
        <a:ext cx="714375" cy="1747124"/>
      </dsp:txXfrm>
    </dsp:sp>
    <dsp:sp modelId="{3973C35D-0941-4331-862A-D2C0C09CA697}">
      <dsp:nvSpPr>
        <dsp:cNvPr id="0" name=""/>
        <dsp:cNvSpPr/>
      </dsp:nvSpPr>
      <dsp:spPr>
        <a:xfrm rot="16200000">
          <a:off x="2743993" y="1098748"/>
          <a:ext cx="2911872" cy="714375"/>
        </a:xfrm>
        <a:prstGeom prst="flowChartManualOperati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响应比高者优先</a:t>
          </a:r>
        </a:p>
      </dsp:txBody>
      <dsp:txXfrm rot="5400000">
        <a:off x="3842741" y="582374"/>
        <a:ext cx="714375" cy="1747124"/>
      </dsp:txXfrm>
    </dsp:sp>
    <dsp:sp modelId="{7587CB3A-8934-48F6-B6F9-49C693F735D4}">
      <dsp:nvSpPr>
        <dsp:cNvPr id="0" name=""/>
        <dsp:cNvSpPr/>
      </dsp:nvSpPr>
      <dsp:spPr>
        <a:xfrm rot="16200000">
          <a:off x="3511946" y="1098748"/>
          <a:ext cx="2911872" cy="714375"/>
        </a:xfrm>
        <a:prstGeom prst="flowChartManualOperati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多级反馈</a:t>
          </a:r>
        </a:p>
      </dsp:txBody>
      <dsp:txXfrm rot="5400000">
        <a:off x="4610694" y="582374"/>
        <a:ext cx="714375" cy="1747124"/>
      </dsp:txXfrm>
    </dsp:sp>
    <dsp:sp modelId="{05A84702-690B-41D2-BE02-41794D4DA760}">
      <dsp:nvSpPr>
        <dsp:cNvPr id="0" name=""/>
        <dsp:cNvSpPr/>
      </dsp:nvSpPr>
      <dsp:spPr>
        <a:xfrm rot="16200000">
          <a:off x="4279899" y="1098748"/>
          <a:ext cx="2911872" cy="714375"/>
        </a:xfrm>
        <a:prstGeom prst="flowChartManualOperati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……</a:t>
          </a:r>
          <a:endParaRPr lang="zh-CN" altLang="en-US" sz="2000" kern="1200" dirty="0"/>
        </a:p>
      </dsp:txBody>
      <dsp:txXfrm rot="5400000">
        <a:off x="5378647" y="582374"/>
        <a:ext cx="714375" cy="174712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8024B1-DC41-744A-B99D-F4C76F7BDDCB}">
      <dsp:nvSpPr>
        <dsp:cNvPr id="0" name=""/>
        <dsp:cNvSpPr/>
      </dsp:nvSpPr>
      <dsp:spPr>
        <a:xfrm>
          <a:off x="0" y="0"/>
          <a:ext cx="6606107" cy="679184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baseline="0" dirty="0">
              <a:latin typeface="arial" charset="0"/>
              <a:ea typeface="SimHei" charset="-122"/>
              <a:cs typeface="SimHei" charset="-122"/>
            </a:rPr>
            <a:t>基于时间片轮转调度</a:t>
          </a:r>
          <a:r>
            <a:rPr lang="en-US" altLang="zh-CN" sz="2700" kern="1200" baseline="0" dirty="0">
              <a:latin typeface="arial" charset="0"/>
              <a:ea typeface="SimHei" charset="-122"/>
              <a:cs typeface="SimHei" charset="-122"/>
            </a:rPr>
            <a:t>	</a:t>
          </a:r>
          <a:r>
            <a:rPr lang="zh-CN" altLang="en-US" sz="2700" kern="1200" baseline="0" dirty="0">
              <a:latin typeface="arial" charset="0"/>
              <a:ea typeface="SimHei" charset="-122"/>
              <a:cs typeface="SimHei" charset="-122"/>
            </a:rPr>
            <a:t>    </a:t>
          </a:r>
        </a:p>
      </dsp:txBody>
      <dsp:txXfrm>
        <a:off x="33155" y="33155"/>
        <a:ext cx="6539797" cy="612874"/>
      </dsp:txXfrm>
    </dsp:sp>
    <dsp:sp modelId="{F6D353FF-0EC2-254D-97A6-59BA587AA369}">
      <dsp:nvSpPr>
        <dsp:cNvPr id="0" name=""/>
        <dsp:cNvSpPr/>
      </dsp:nvSpPr>
      <dsp:spPr>
        <a:xfrm>
          <a:off x="0" y="699081"/>
          <a:ext cx="6606107" cy="447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744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100" kern="1200" baseline="0">
              <a:latin typeface="arial" charset="0"/>
              <a:ea typeface="SimHei" charset="-122"/>
              <a:cs typeface="SimHei" charset="-122"/>
            </a:rPr>
            <a:t>数秒</a:t>
          </a:r>
          <a:endParaRPr lang="zh-CN" altLang="en-US" sz="2100" kern="1200" baseline="0" dirty="0">
            <a:latin typeface="arial" charset="0"/>
            <a:ea typeface="SimHei" charset="-122"/>
            <a:cs typeface="SimHei" charset="-122"/>
          </a:endParaRPr>
        </a:p>
      </dsp:txBody>
      <dsp:txXfrm>
        <a:off x="0" y="699081"/>
        <a:ext cx="6606107" cy="447120"/>
      </dsp:txXfrm>
    </dsp:sp>
    <dsp:sp modelId="{D5FF4CA6-A05D-4049-A1FD-A088BC5B55B2}">
      <dsp:nvSpPr>
        <dsp:cNvPr id="0" name=""/>
        <dsp:cNvSpPr/>
      </dsp:nvSpPr>
      <dsp:spPr>
        <a:xfrm>
          <a:off x="0" y="1146201"/>
          <a:ext cx="6606107" cy="67918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baseline="0">
              <a:latin typeface="arial" charset="0"/>
              <a:ea typeface="SimHei" charset="-122"/>
              <a:cs typeface="SimHei" charset="-122"/>
            </a:rPr>
            <a:t>基于优先级的非抢占调度</a:t>
          </a:r>
          <a:endParaRPr lang="en-US" altLang="zh-CN" sz="2700" kern="1200" baseline="0" dirty="0">
            <a:latin typeface="arial" charset="0"/>
            <a:ea typeface="SimHei" charset="-122"/>
            <a:cs typeface="SimHei" charset="-122"/>
          </a:endParaRPr>
        </a:p>
      </dsp:txBody>
      <dsp:txXfrm>
        <a:off x="33155" y="1179356"/>
        <a:ext cx="6539797" cy="612874"/>
      </dsp:txXfrm>
    </dsp:sp>
    <dsp:sp modelId="{6C1B95E3-4B28-0049-A3ED-6C79508F01F2}">
      <dsp:nvSpPr>
        <dsp:cNvPr id="0" name=""/>
        <dsp:cNvSpPr/>
      </dsp:nvSpPr>
      <dsp:spPr>
        <a:xfrm>
          <a:off x="0" y="1825386"/>
          <a:ext cx="6606107" cy="447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744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100" kern="1200" baseline="0">
              <a:latin typeface="arial" charset="0"/>
              <a:ea typeface="SimHei" charset="-122"/>
              <a:cs typeface="SimHei" charset="-122"/>
            </a:rPr>
            <a:t>数百毫秒</a:t>
          </a:r>
          <a:r>
            <a:rPr lang="en-US" altLang="zh-CN" sz="2100" kern="1200" baseline="0">
              <a:latin typeface="arial" charset="0"/>
              <a:ea typeface="SimHei" charset="-122"/>
              <a:cs typeface="SimHei" charset="-122"/>
            </a:rPr>
            <a:t>~</a:t>
          </a:r>
          <a:r>
            <a:rPr lang="zh-CN" altLang="en-US" sz="2100" kern="1200" baseline="0">
              <a:latin typeface="arial" charset="0"/>
              <a:ea typeface="SimHei" charset="-122"/>
              <a:cs typeface="SimHei" charset="-122"/>
            </a:rPr>
            <a:t>秒</a:t>
          </a:r>
          <a:endParaRPr lang="zh-CN" altLang="en-US" sz="2100" kern="1200" baseline="0" dirty="0">
            <a:latin typeface="arial" charset="0"/>
            <a:ea typeface="SimHei" charset="-122"/>
            <a:cs typeface="SimHei" charset="-122"/>
          </a:endParaRPr>
        </a:p>
      </dsp:txBody>
      <dsp:txXfrm>
        <a:off x="0" y="1825386"/>
        <a:ext cx="6606107" cy="447120"/>
      </dsp:txXfrm>
    </dsp:sp>
    <dsp:sp modelId="{0BD31F00-1449-DD48-B5E8-E1516CF43B40}">
      <dsp:nvSpPr>
        <dsp:cNvPr id="0" name=""/>
        <dsp:cNvSpPr/>
      </dsp:nvSpPr>
      <dsp:spPr>
        <a:xfrm>
          <a:off x="0" y="2272506"/>
          <a:ext cx="6606107" cy="679184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baseline="0">
              <a:latin typeface="arial" charset="0"/>
              <a:ea typeface="SimHei" charset="-122"/>
              <a:cs typeface="SimHei" charset="-122"/>
            </a:rPr>
            <a:t>基于抢占点的抢占调度</a:t>
          </a:r>
          <a:endParaRPr lang="en-US" altLang="zh-CN" sz="2700" kern="1200" baseline="0" dirty="0">
            <a:latin typeface="arial" charset="0"/>
            <a:ea typeface="SimHei" charset="-122"/>
            <a:cs typeface="SimHei" charset="-122"/>
          </a:endParaRPr>
        </a:p>
      </dsp:txBody>
      <dsp:txXfrm>
        <a:off x="33155" y="2305661"/>
        <a:ext cx="6539797" cy="612874"/>
      </dsp:txXfrm>
    </dsp:sp>
    <dsp:sp modelId="{ADEF802A-7B66-C540-9AA9-4783A81C8EAB}">
      <dsp:nvSpPr>
        <dsp:cNvPr id="0" name=""/>
        <dsp:cNvSpPr/>
      </dsp:nvSpPr>
      <dsp:spPr>
        <a:xfrm>
          <a:off x="0" y="2951690"/>
          <a:ext cx="6606107" cy="447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744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100" kern="1200" baseline="0">
              <a:latin typeface="arial" charset="0"/>
              <a:ea typeface="SimHei" charset="-122"/>
              <a:cs typeface="SimHei" charset="-122"/>
            </a:rPr>
            <a:t>数毫秒</a:t>
          </a:r>
          <a:r>
            <a:rPr lang="en-US" altLang="zh-CN" sz="2100" kern="1200" baseline="0">
              <a:latin typeface="arial" charset="0"/>
              <a:ea typeface="SimHei" charset="-122"/>
              <a:cs typeface="SimHei" charset="-122"/>
            </a:rPr>
            <a:t>~</a:t>
          </a:r>
          <a:r>
            <a:rPr lang="zh-CN" altLang="en-US" sz="2100" kern="1200" baseline="0">
              <a:latin typeface="arial" charset="0"/>
              <a:ea typeface="SimHei" charset="-122"/>
              <a:cs typeface="SimHei" charset="-122"/>
            </a:rPr>
            <a:t>数十毫秒</a:t>
          </a:r>
          <a:endParaRPr lang="en-US" altLang="zh-CN" sz="2100" kern="1200" baseline="0" dirty="0">
            <a:latin typeface="arial" charset="0"/>
            <a:ea typeface="SimHei" charset="-122"/>
            <a:cs typeface="SimHei" charset="-122"/>
          </a:endParaRPr>
        </a:p>
      </dsp:txBody>
      <dsp:txXfrm>
        <a:off x="0" y="2951690"/>
        <a:ext cx="6606107" cy="447120"/>
      </dsp:txXfrm>
    </dsp:sp>
    <dsp:sp modelId="{04B2BC9C-5F4D-3244-8D24-CFDDE00DDFEB}">
      <dsp:nvSpPr>
        <dsp:cNvPr id="0" name=""/>
        <dsp:cNvSpPr/>
      </dsp:nvSpPr>
      <dsp:spPr>
        <a:xfrm>
          <a:off x="0" y="3398811"/>
          <a:ext cx="6606107" cy="679184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baseline="0">
              <a:latin typeface="arial" charset="0"/>
              <a:ea typeface="SimHei" charset="-122"/>
              <a:cs typeface="SimHei" charset="-122"/>
            </a:rPr>
            <a:t>立即抢占调度</a:t>
          </a:r>
          <a:endParaRPr lang="en-US" altLang="zh-CN" sz="2700" kern="1200" baseline="0" dirty="0">
            <a:latin typeface="arial" charset="0"/>
            <a:ea typeface="SimHei" charset="-122"/>
            <a:cs typeface="SimHei" charset="-122"/>
          </a:endParaRPr>
        </a:p>
      </dsp:txBody>
      <dsp:txXfrm>
        <a:off x="33155" y="3431966"/>
        <a:ext cx="6539797" cy="612874"/>
      </dsp:txXfrm>
    </dsp:sp>
    <dsp:sp modelId="{C240E5CE-6CFD-A64E-8A63-225031F3CB1A}">
      <dsp:nvSpPr>
        <dsp:cNvPr id="0" name=""/>
        <dsp:cNvSpPr/>
      </dsp:nvSpPr>
      <dsp:spPr>
        <a:xfrm>
          <a:off x="0" y="4077995"/>
          <a:ext cx="6606107" cy="447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744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100" kern="1200" baseline="0" dirty="0">
              <a:latin typeface="arial" charset="0"/>
              <a:ea typeface="SimHei" charset="-122"/>
              <a:cs typeface="SimHei" charset="-122"/>
            </a:rPr>
            <a:t>微秒</a:t>
          </a:r>
          <a:r>
            <a:rPr lang="en-US" altLang="zh-CN" sz="2100" kern="1200" baseline="0" dirty="0">
              <a:latin typeface="arial" charset="0"/>
              <a:ea typeface="SimHei" charset="-122"/>
              <a:cs typeface="SimHei" charset="-122"/>
            </a:rPr>
            <a:t>~</a:t>
          </a:r>
          <a:r>
            <a:rPr lang="zh-CN" altLang="en-US" sz="2100" kern="1200" baseline="0" dirty="0">
              <a:latin typeface="arial" charset="0"/>
              <a:ea typeface="SimHei" charset="-122"/>
              <a:cs typeface="SimHei" charset="-122"/>
            </a:rPr>
            <a:t>毫秒</a:t>
          </a:r>
        </a:p>
      </dsp:txBody>
      <dsp:txXfrm>
        <a:off x="0" y="4077995"/>
        <a:ext cx="6606107" cy="447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image" Target="../media/image26.e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5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3C0D16-2F6A-4327-A639-C1806F9F274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970FC-E299-456B-9B7A-CDEDEACB6F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589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DCB2C02-48A6-4783-ACA6-300982C420E0}" type="slidenum">
              <a:rPr lang="zh-CN" altLang="en-US"/>
              <a:pPr/>
              <a:t>8</a:t>
            </a:fld>
            <a:endParaRPr lang="en-US" altLang="zh-CN"/>
          </a:p>
        </p:txBody>
      </p:sp>
      <p:sp>
        <p:nvSpPr>
          <p:cNvPr id="493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35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可抢先，不可抢先，完全可抢先</a:t>
            </a:r>
          </a:p>
          <a:p>
            <a:r>
              <a:rPr lang="zh-CN" altLang="en-US" dirty="0"/>
              <a:t>可抢先：是指当前进程在其时间片未用完时就可被更高优先级的进程抢用</a:t>
            </a:r>
            <a:r>
              <a:rPr lang="en-US" altLang="zh-CN" dirty="0"/>
              <a:t>CPU</a:t>
            </a:r>
            <a:r>
              <a:rPr lang="zh-CN" altLang="en-US" dirty="0"/>
              <a:t>。而自己进入就绪态。不可抢夺是指除非自愿或者时间片到，当前进程不可以被其它进程抢占</a:t>
            </a:r>
            <a:r>
              <a:rPr lang="en-US" altLang="zh-CN" dirty="0"/>
              <a:t>CPU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492448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适合</a:t>
            </a:r>
            <a:r>
              <a:rPr lang="en-US" altLang="zh-CN" dirty="0"/>
              <a:t>CPU</a:t>
            </a:r>
            <a:r>
              <a:rPr lang="zh-CN" altLang="en-US" dirty="0"/>
              <a:t>繁忙型进程，不适合</a:t>
            </a:r>
            <a:r>
              <a:rPr lang="en-US" altLang="zh-CN" dirty="0"/>
              <a:t>I/O</a:t>
            </a:r>
            <a:r>
              <a:rPr lang="zh-CN" altLang="en-US" dirty="0"/>
              <a:t>繁忙型进程</a:t>
            </a:r>
            <a:r>
              <a:rPr kumimoji="1" lang="zh-CN" altLang="en-US" dirty="0"/>
              <a:t>：是指对系统而言，如果</a:t>
            </a:r>
            <a:r>
              <a:rPr kumimoji="1" lang="en-US" altLang="zh-CN" dirty="0"/>
              <a:t>I/O</a:t>
            </a:r>
            <a:r>
              <a:rPr kumimoji="1" lang="zh-CN" altLang="en-US" dirty="0"/>
              <a:t>繁忙，则效率极低，都在等待。并不是对应用自己“有利”或“不利”。</a:t>
            </a:r>
            <a:endParaRPr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386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执行过程</a:t>
            </a:r>
          </a:p>
          <a:p>
            <a:pPr lvl="1"/>
            <a:r>
              <a:rPr lang="zh-CN" altLang="en-US" dirty="0"/>
              <a:t>将系统中所有的就绪进程按照</a:t>
            </a:r>
            <a:r>
              <a:rPr lang="en-US" altLang="zh-CN" dirty="0"/>
              <a:t>FCFS</a:t>
            </a:r>
            <a:r>
              <a:rPr lang="zh-CN" altLang="en-US" dirty="0"/>
              <a:t>原则，排成一个队列。</a:t>
            </a:r>
          </a:p>
          <a:p>
            <a:pPr lvl="1"/>
            <a:r>
              <a:rPr lang="zh-CN" altLang="en-US" dirty="0"/>
              <a:t>每次调度时将</a:t>
            </a:r>
            <a:r>
              <a:rPr lang="en-US" altLang="zh-CN" dirty="0"/>
              <a:t>CPU</a:t>
            </a:r>
            <a:r>
              <a:rPr lang="zh-CN" altLang="en-US" dirty="0"/>
              <a:t>分派给队首进程，让其执行一个时间片。时间片的长度从几</a:t>
            </a:r>
            <a:r>
              <a:rPr lang="en-US" altLang="zh-CN" dirty="0" err="1"/>
              <a:t>ms</a:t>
            </a:r>
            <a:r>
              <a:rPr lang="en-US" altLang="zh-CN" dirty="0"/>
              <a:t>~</a:t>
            </a:r>
            <a:r>
              <a:rPr lang="zh-CN" altLang="en-US" dirty="0"/>
              <a:t>几百</a:t>
            </a:r>
            <a:r>
              <a:rPr lang="en-US" altLang="zh-CN" dirty="0" err="1"/>
              <a:t>ms</a:t>
            </a:r>
            <a:r>
              <a:rPr lang="en-US" altLang="zh-CN" dirty="0"/>
              <a:t>。</a:t>
            </a:r>
          </a:p>
          <a:p>
            <a:pPr lvl="1"/>
            <a:r>
              <a:rPr lang="zh-CN" altLang="en-US" dirty="0"/>
              <a:t>在一个时间片结束时，发生时钟中断。</a:t>
            </a:r>
          </a:p>
          <a:p>
            <a:pPr lvl="1"/>
            <a:r>
              <a:rPr lang="zh-CN" altLang="en-US" dirty="0"/>
              <a:t>调度程序据此暂停当前进程的执行，将其送到就绪队列的末尾，并通过上下文切换执行当前的队首进程。</a:t>
            </a:r>
          </a:p>
          <a:p>
            <a:pPr lvl="1"/>
            <a:r>
              <a:rPr lang="zh-CN" altLang="en-US" dirty="0"/>
              <a:t>进程可以未使用完一个时间片，就出让</a:t>
            </a:r>
            <a:r>
              <a:rPr lang="en-US" altLang="zh-CN" dirty="0"/>
              <a:t>CPU（</a:t>
            </a:r>
            <a:r>
              <a:rPr lang="zh-CN" altLang="en-US" dirty="0"/>
              <a:t>如阻塞）。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106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5747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因为处理时钟中断、执行调度都需要处理器开销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8829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8289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相同。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614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在实时系统中，通常都有着多个实时任务。若处理机的处理能力不够强，则有可能因处理机忙不过来而使某些实时任务不能得到及时处理， 从而导致发生难以预料的后果。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357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优先级与时间配额成正比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366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800" b="1" cap="none" spc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27815-1F45-9344-BE56-63D3BD7FC86A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85800" y="3600450"/>
            <a:ext cx="77724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11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D975-FAAC-BD4F-80C4-6C114977C78D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621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12F-C6D1-554D-B8E3-9A8FCED69C64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22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22491-FFDB-904F-88A2-2874E367BFC5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965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188" y="188913"/>
            <a:ext cx="8532812" cy="5492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95288" y="1196975"/>
            <a:ext cx="4171950" cy="48958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719638" y="1196975"/>
            <a:ext cx="4173537" cy="23717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719638" y="3721100"/>
            <a:ext cx="4173537" cy="23717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10015402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188" y="188913"/>
            <a:ext cx="8532812" cy="5492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395288" y="1196975"/>
            <a:ext cx="8497887" cy="489585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50889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8CB6-F957-A042-809B-D6A92AC3928A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402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 spc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1897-F223-7A49-B415-30FAE47F2B41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845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D87E3-C514-9640-B5E8-432CA55F20AD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211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9C070-A472-B54D-BD10-66770D5C32D4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984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03B92-B78E-6245-8C5B-DE2F685F7B7B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700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A61A5-CD83-A349-9618-C5E41EE4AEE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101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1DAE-EE02-A943-A048-5306B8F39557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Rectangle 6"/>
          <p:cNvSpPr/>
          <p:nvPr userDrawn="1"/>
        </p:nvSpPr>
        <p:spPr>
          <a:xfrm>
            <a:off x="0" y="0"/>
            <a:ext cx="9144000" cy="18015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>
              <a:latin typeface="Arial Unicode MS" pitchFamily="34" charset="-122"/>
              <a:ea typeface="华文细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3158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A6BF7-756D-224A-9FEF-B08341F67999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82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1144678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>
              <a:latin typeface="Arial Unicode MS" pitchFamily="34" charset="-122"/>
              <a:ea typeface="华文细黑" pitchFamily="2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167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51127"/>
            <a:ext cx="8229600" cy="4872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Arial Unicode MS" pitchFamily="34" charset="-122"/>
                <a:ea typeface="华文细黑" pitchFamily="2" charset="-122"/>
              </a:defRPr>
            </a:lvl1pPr>
          </a:lstStyle>
          <a:p>
            <a:fld id="{7CD8224F-6865-9641-866C-4651609CB782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Arial Unicode MS" pitchFamily="34" charset="-122"/>
                <a:ea typeface="华文细黑" pitchFamily="2" charset="-122"/>
              </a:defRPr>
            </a:lvl1pPr>
          </a:lstStyle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Arial Unicode MS" pitchFamily="34" charset="-122"/>
                <a:ea typeface="华文细黑" pitchFamily="2" charset="-122"/>
              </a:defRPr>
            </a:lvl1pPr>
          </a:lstStyle>
          <a:p>
            <a:fld id="{B09550E6-D85C-43A8-841D-66A200A3DB3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345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10" r:id="rId8"/>
    <p:sldLayoutId id="2147483803" r:id="rId9"/>
    <p:sldLayoutId id="2147483804" r:id="rId10"/>
    <p:sldLayoutId id="2147483805" r:id="rId11"/>
    <p:sldLayoutId id="2147483806" r:id="rId12"/>
    <p:sldLayoutId id="2147483808" r:id="rId13"/>
    <p:sldLayoutId id="2147483809" r:id="rId14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4400" b="1" kern="1200" cap="none" spc="150" baseline="0">
          <a:ln w="11430"/>
          <a:solidFill>
            <a:srgbClr val="F8F8F8"/>
          </a:solidFill>
          <a:effectLst>
            <a:outerShdw blurRad="25400" algn="tl" rotWithShape="0">
              <a:srgbClr val="000000">
                <a:alpha val="43000"/>
              </a:srgbClr>
            </a:outerShdw>
          </a:effectLst>
          <a:latin typeface="Arial Unicode MS" pitchFamily="34" charset="-122"/>
          <a:ea typeface="华文细黑" pitchFamily="2" charset="-122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•"/>
        <a:defRPr sz="3200" kern="1200" baseline="0">
          <a:solidFill>
            <a:schemeClr val="tx1"/>
          </a:solidFill>
          <a:latin typeface="Arial Unicode MS" pitchFamily="34" charset="-122"/>
          <a:ea typeface="华文细黑" pitchFamily="2" charset="-122"/>
          <a:cs typeface="+mn-cs"/>
        </a:defRPr>
      </a:lvl1pPr>
      <a:lvl2pPr marL="742950" indent="-28575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–"/>
        <a:defRPr sz="2800" kern="1200" baseline="0">
          <a:solidFill>
            <a:schemeClr val="tx1"/>
          </a:solidFill>
          <a:latin typeface="Arial Unicode MS" pitchFamily="34" charset="-122"/>
          <a:ea typeface="华文细黑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•"/>
        <a:defRPr sz="2400" kern="1200" baseline="0">
          <a:solidFill>
            <a:schemeClr val="tx1"/>
          </a:solidFill>
          <a:latin typeface="Arial Unicode MS" pitchFamily="34" charset="-122"/>
          <a:ea typeface="华文细黑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Arial Unicode MS" pitchFamily="34" charset="-122"/>
          <a:ea typeface="华文细黑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»"/>
        <a:defRPr sz="2000" kern="1200" baseline="0">
          <a:solidFill>
            <a:schemeClr val="tx1"/>
          </a:solidFill>
          <a:latin typeface="Arial Unicode MS" pitchFamily="34" charset="-122"/>
          <a:ea typeface="华文细黑" pitchFamily="2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23.emf"/><Relationship Id="rId4" Type="http://schemas.openxmlformats.org/officeDocument/2006/relationships/oleObject" Target="../embeddings/oleObject3.bin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26.emf"/><Relationship Id="rId4" Type="http://schemas.openxmlformats.org/officeDocument/2006/relationships/oleObject" Target="../embeddings/oleObject5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O(1)_scheduler" TargetMode="External"/><Relationship Id="rId2" Type="http://schemas.openxmlformats.org/officeDocument/2006/relationships/hyperlink" Target="http://en.wikipedia.org/wiki/Scheduling_algorith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wikipedia.org/wiki/Multiprocessor_scheduling" TargetMode="External"/><Relationship Id="rId4" Type="http://schemas.openxmlformats.org/officeDocument/2006/relationships/hyperlink" Target="http://en.wikipedia.org/wiki/Completely_Fair_Scheduler" TargetMode="Externa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3</a:t>
            </a:r>
            <a:r>
              <a:rPr lang="zh-CN" altLang="en-US" dirty="0"/>
              <a:t>、处理机调度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/>
              <a:t>薛瑞尼</a:t>
            </a:r>
            <a:endParaRPr lang="en-US" altLang="zh-CN"/>
          </a:p>
          <a:p>
            <a:r>
              <a:rPr lang="zh-CN" altLang="en-US"/>
              <a:t>计算机科学与工程学院</a:t>
            </a:r>
            <a:endParaRPr lang="en-US" altLang="zh-CN"/>
          </a:p>
          <a:p>
            <a:fld id="{26613CD9-3038-4053-9390-9BCACA35089B}" type="datetime1">
              <a:rPr lang="zh-CN" altLang="en-US" smtClean="0"/>
              <a:pPr/>
              <a:t>2020/10/8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873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单处理机调度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8B2FF-A43B-0447-A926-6E83929C2AC1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788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调度的队列模型</a:t>
            </a:r>
          </a:p>
        </p:txBody>
      </p:sp>
      <p:sp>
        <p:nvSpPr>
          <p:cNvPr id="4106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仅有进程调度的队列模型</a:t>
            </a:r>
          </a:p>
        </p:txBody>
      </p:sp>
      <p:sp>
        <p:nvSpPr>
          <p:cNvPr id="44" name="Line 6"/>
          <p:cNvSpPr>
            <a:spLocks noChangeShapeType="1"/>
          </p:cNvSpPr>
          <p:nvPr/>
        </p:nvSpPr>
        <p:spPr bwMode="auto">
          <a:xfrm>
            <a:off x="2271713" y="3242864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" name="Line 7"/>
          <p:cNvSpPr>
            <a:spLocks noChangeShapeType="1"/>
          </p:cNvSpPr>
          <p:nvPr/>
        </p:nvSpPr>
        <p:spPr bwMode="auto">
          <a:xfrm>
            <a:off x="5151438" y="3242864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" name="Line 8"/>
          <p:cNvSpPr>
            <a:spLocks noChangeShapeType="1"/>
          </p:cNvSpPr>
          <p:nvPr/>
        </p:nvSpPr>
        <p:spPr bwMode="auto">
          <a:xfrm flipH="1">
            <a:off x="2271713" y="3746102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" name="Line 9"/>
          <p:cNvSpPr>
            <a:spLocks noChangeShapeType="1"/>
          </p:cNvSpPr>
          <p:nvPr/>
        </p:nvSpPr>
        <p:spPr bwMode="auto">
          <a:xfrm>
            <a:off x="4719638" y="3242864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" name="Line 10"/>
          <p:cNvSpPr>
            <a:spLocks noChangeShapeType="1"/>
          </p:cNvSpPr>
          <p:nvPr/>
        </p:nvSpPr>
        <p:spPr bwMode="auto">
          <a:xfrm>
            <a:off x="4287838" y="3242864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" name="Line 11"/>
          <p:cNvSpPr>
            <a:spLocks noChangeShapeType="1"/>
          </p:cNvSpPr>
          <p:nvPr/>
        </p:nvSpPr>
        <p:spPr bwMode="auto">
          <a:xfrm>
            <a:off x="3856038" y="3242864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" name="Line 12"/>
          <p:cNvSpPr>
            <a:spLocks noChangeShapeType="1"/>
          </p:cNvSpPr>
          <p:nvPr/>
        </p:nvSpPr>
        <p:spPr bwMode="auto">
          <a:xfrm>
            <a:off x="3422650" y="3242864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" name="Line 13"/>
          <p:cNvSpPr>
            <a:spLocks noChangeShapeType="1"/>
          </p:cNvSpPr>
          <p:nvPr/>
        </p:nvSpPr>
        <p:spPr bwMode="auto">
          <a:xfrm>
            <a:off x="2990850" y="3242864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2" name="Line 14"/>
          <p:cNvSpPr>
            <a:spLocks noChangeShapeType="1"/>
          </p:cNvSpPr>
          <p:nvPr/>
        </p:nvSpPr>
        <p:spPr bwMode="auto">
          <a:xfrm>
            <a:off x="2559050" y="3242864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3" name="Text Box 15"/>
          <p:cNvSpPr txBox="1">
            <a:spLocks noChangeArrowheads="1"/>
          </p:cNvSpPr>
          <p:nvPr/>
        </p:nvSpPr>
        <p:spPr bwMode="auto">
          <a:xfrm>
            <a:off x="2711616" y="3760135"/>
            <a:ext cx="121903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就绪队列</a:t>
            </a:r>
          </a:p>
        </p:txBody>
      </p:sp>
      <p:sp>
        <p:nvSpPr>
          <p:cNvPr id="54" name="Line 16"/>
          <p:cNvSpPr>
            <a:spLocks noChangeShapeType="1"/>
          </p:cNvSpPr>
          <p:nvPr/>
        </p:nvSpPr>
        <p:spPr bwMode="auto">
          <a:xfrm>
            <a:off x="5151438" y="3458764"/>
            <a:ext cx="1655762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5" name="Oval 17"/>
          <p:cNvSpPr>
            <a:spLocks noChangeArrowheads="1"/>
          </p:cNvSpPr>
          <p:nvPr/>
        </p:nvSpPr>
        <p:spPr bwMode="auto">
          <a:xfrm>
            <a:off x="6807200" y="3171427"/>
            <a:ext cx="720725" cy="574675"/>
          </a:xfrm>
          <a:prstGeom prst="ellipse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algn="ctr"/>
            <a:r>
              <a:rPr lang="en-US" altLang="zh-CN" b="0" dirty="0">
                <a:ea typeface="宋体" pitchFamily="2" charset="-122"/>
              </a:rPr>
              <a:t>CPU</a:t>
            </a:r>
          </a:p>
        </p:txBody>
      </p:sp>
      <p:sp>
        <p:nvSpPr>
          <p:cNvPr id="56" name="Line 19"/>
          <p:cNvSpPr>
            <a:spLocks noChangeShapeType="1"/>
          </p:cNvSpPr>
          <p:nvPr/>
        </p:nvSpPr>
        <p:spPr bwMode="auto">
          <a:xfrm>
            <a:off x="7527925" y="3458764"/>
            <a:ext cx="1436688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7" name="Line 21"/>
          <p:cNvSpPr>
            <a:spLocks noChangeShapeType="1"/>
          </p:cNvSpPr>
          <p:nvPr/>
        </p:nvSpPr>
        <p:spPr bwMode="auto">
          <a:xfrm flipV="1">
            <a:off x="7167563" y="2882502"/>
            <a:ext cx="0" cy="28892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8" name="Line 22"/>
          <p:cNvSpPr>
            <a:spLocks noChangeShapeType="1"/>
          </p:cNvSpPr>
          <p:nvPr/>
        </p:nvSpPr>
        <p:spPr bwMode="auto">
          <a:xfrm flipH="1">
            <a:off x="1911350" y="2882502"/>
            <a:ext cx="5256213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9" name="Line 24"/>
          <p:cNvSpPr>
            <a:spLocks noChangeShapeType="1"/>
          </p:cNvSpPr>
          <p:nvPr/>
        </p:nvSpPr>
        <p:spPr bwMode="auto">
          <a:xfrm>
            <a:off x="1911350" y="2882502"/>
            <a:ext cx="0" cy="50482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0" name="Line 25"/>
          <p:cNvSpPr>
            <a:spLocks noChangeShapeType="1"/>
          </p:cNvSpPr>
          <p:nvPr/>
        </p:nvSpPr>
        <p:spPr bwMode="auto">
          <a:xfrm>
            <a:off x="1911350" y="3387327"/>
            <a:ext cx="4318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1" name="Line 26"/>
          <p:cNvSpPr>
            <a:spLocks noChangeShapeType="1"/>
          </p:cNvSpPr>
          <p:nvPr/>
        </p:nvSpPr>
        <p:spPr bwMode="auto">
          <a:xfrm>
            <a:off x="831850" y="3603227"/>
            <a:ext cx="15113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2" name="Line 27"/>
          <p:cNvSpPr>
            <a:spLocks noChangeShapeType="1"/>
          </p:cNvSpPr>
          <p:nvPr/>
        </p:nvSpPr>
        <p:spPr bwMode="auto">
          <a:xfrm>
            <a:off x="1911350" y="3603227"/>
            <a:ext cx="0" cy="107950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3" name="Line 28"/>
          <p:cNvSpPr>
            <a:spLocks noChangeShapeType="1"/>
          </p:cNvSpPr>
          <p:nvPr/>
        </p:nvSpPr>
        <p:spPr bwMode="auto">
          <a:xfrm>
            <a:off x="1911350" y="4682727"/>
            <a:ext cx="287338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4" name="Line 29"/>
          <p:cNvSpPr>
            <a:spLocks noChangeShapeType="1"/>
          </p:cNvSpPr>
          <p:nvPr/>
        </p:nvSpPr>
        <p:spPr bwMode="auto">
          <a:xfrm>
            <a:off x="2200275" y="4395389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5" name="Line 30"/>
          <p:cNvSpPr>
            <a:spLocks noChangeShapeType="1"/>
          </p:cNvSpPr>
          <p:nvPr/>
        </p:nvSpPr>
        <p:spPr bwMode="auto">
          <a:xfrm>
            <a:off x="4794250" y="4395389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6" name="Line 31"/>
          <p:cNvSpPr>
            <a:spLocks noChangeShapeType="1"/>
          </p:cNvSpPr>
          <p:nvPr/>
        </p:nvSpPr>
        <p:spPr bwMode="auto">
          <a:xfrm flipH="1">
            <a:off x="2200275" y="4898627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7" name="Line 32"/>
          <p:cNvSpPr>
            <a:spLocks noChangeShapeType="1"/>
          </p:cNvSpPr>
          <p:nvPr/>
        </p:nvSpPr>
        <p:spPr bwMode="auto">
          <a:xfrm>
            <a:off x="4362450" y="4395389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8" name="Line 33"/>
          <p:cNvSpPr>
            <a:spLocks noChangeShapeType="1"/>
          </p:cNvSpPr>
          <p:nvPr/>
        </p:nvSpPr>
        <p:spPr bwMode="auto">
          <a:xfrm>
            <a:off x="3930650" y="4395389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9" name="Line 34"/>
          <p:cNvSpPr>
            <a:spLocks noChangeShapeType="1"/>
          </p:cNvSpPr>
          <p:nvPr/>
        </p:nvSpPr>
        <p:spPr bwMode="auto">
          <a:xfrm>
            <a:off x="3498850" y="4395389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0" name="Line 35"/>
          <p:cNvSpPr>
            <a:spLocks noChangeShapeType="1"/>
          </p:cNvSpPr>
          <p:nvPr/>
        </p:nvSpPr>
        <p:spPr bwMode="auto">
          <a:xfrm>
            <a:off x="3065463" y="4395389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1" name="Line 36"/>
          <p:cNvSpPr>
            <a:spLocks noChangeShapeType="1"/>
          </p:cNvSpPr>
          <p:nvPr/>
        </p:nvSpPr>
        <p:spPr bwMode="auto">
          <a:xfrm>
            <a:off x="2633663" y="4395389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2" name="Line 37"/>
          <p:cNvSpPr>
            <a:spLocks noChangeShapeType="1"/>
          </p:cNvSpPr>
          <p:nvPr/>
        </p:nvSpPr>
        <p:spPr bwMode="auto">
          <a:xfrm>
            <a:off x="2201863" y="4395389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3" name="Text Box 38"/>
          <p:cNvSpPr txBox="1">
            <a:spLocks noChangeArrowheads="1"/>
          </p:cNvSpPr>
          <p:nvPr/>
        </p:nvSpPr>
        <p:spPr bwMode="auto">
          <a:xfrm>
            <a:off x="2774950" y="4859421"/>
            <a:ext cx="12647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阻塞队列</a:t>
            </a:r>
          </a:p>
        </p:txBody>
      </p:sp>
      <p:sp>
        <p:nvSpPr>
          <p:cNvPr id="74" name="Line 39"/>
          <p:cNvSpPr>
            <a:spLocks noChangeShapeType="1"/>
          </p:cNvSpPr>
          <p:nvPr/>
        </p:nvSpPr>
        <p:spPr bwMode="auto">
          <a:xfrm>
            <a:off x="7167563" y="3746102"/>
            <a:ext cx="0" cy="907034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5" name="Line 40"/>
          <p:cNvSpPr>
            <a:spLocks noChangeShapeType="1"/>
          </p:cNvSpPr>
          <p:nvPr/>
        </p:nvSpPr>
        <p:spPr bwMode="auto">
          <a:xfrm flipH="1">
            <a:off x="5006975" y="4653136"/>
            <a:ext cx="2160588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6" name="Text Box 42"/>
          <p:cNvSpPr txBox="1">
            <a:spLocks noChangeArrowheads="1"/>
          </p:cNvSpPr>
          <p:nvPr/>
        </p:nvSpPr>
        <p:spPr bwMode="auto">
          <a:xfrm>
            <a:off x="327025" y="3098402"/>
            <a:ext cx="1409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/>
              <a:t>交互用户</a:t>
            </a:r>
          </a:p>
        </p:txBody>
      </p:sp>
      <p:sp>
        <p:nvSpPr>
          <p:cNvPr id="77" name="Text Box 43"/>
          <p:cNvSpPr txBox="1">
            <a:spLocks noChangeArrowheads="1"/>
          </p:cNvSpPr>
          <p:nvPr/>
        </p:nvSpPr>
        <p:spPr bwMode="auto">
          <a:xfrm>
            <a:off x="3562350" y="2379264"/>
            <a:ext cx="1409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时间片完</a:t>
            </a:r>
          </a:p>
        </p:txBody>
      </p:sp>
      <p:sp>
        <p:nvSpPr>
          <p:cNvPr id="78" name="Text Box 44"/>
          <p:cNvSpPr txBox="1">
            <a:spLocks noChangeArrowheads="1"/>
          </p:cNvSpPr>
          <p:nvPr/>
        </p:nvSpPr>
        <p:spPr bwMode="auto">
          <a:xfrm>
            <a:off x="5216525" y="3458764"/>
            <a:ext cx="173196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zh-CN" altLang="en-US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进程调度</a:t>
            </a:r>
          </a:p>
        </p:txBody>
      </p:sp>
      <p:sp>
        <p:nvSpPr>
          <p:cNvPr id="79" name="Text Box 45"/>
          <p:cNvSpPr txBox="1">
            <a:spLocks noChangeArrowheads="1"/>
          </p:cNvSpPr>
          <p:nvPr/>
        </p:nvSpPr>
        <p:spPr bwMode="auto">
          <a:xfrm>
            <a:off x="7521575" y="2953939"/>
            <a:ext cx="16224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/>
              <a:t>进程完成</a:t>
            </a:r>
          </a:p>
        </p:txBody>
      </p:sp>
      <p:sp>
        <p:nvSpPr>
          <p:cNvPr id="80" name="Text Box 46"/>
          <p:cNvSpPr txBox="1">
            <a:spLocks noChangeArrowheads="1"/>
          </p:cNvSpPr>
          <p:nvPr/>
        </p:nvSpPr>
        <p:spPr bwMode="auto">
          <a:xfrm>
            <a:off x="5216525" y="4250927"/>
            <a:ext cx="17319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/>
              <a:t>等待事件</a:t>
            </a:r>
          </a:p>
        </p:txBody>
      </p:sp>
      <p:sp>
        <p:nvSpPr>
          <p:cNvPr id="81" name="Text Box 47"/>
          <p:cNvSpPr txBox="1">
            <a:spLocks noChangeArrowheads="1"/>
          </p:cNvSpPr>
          <p:nvPr/>
        </p:nvSpPr>
        <p:spPr bwMode="auto">
          <a:xfrm>
            <a:off x="1333103" y="3779077"/>
            <a:ext cx="508794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事件出现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DDF8-4212-2748-A572-251BB7AA31EF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438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调度的队列模型</a:t>
            </a:r>
          </a:p>
        </p:txBody>
      </p:sp>
      <p:sp>
        <p:nvSpPr>
          <p:cNvPr id="411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具有高</a:t>
            </a:r>
            <a:r>
              <a:rPr lang="en-US" altLang="zh-CN" dirty="0"/>
              <a:t>/</a:t>
            </a:r>
            <a:r>
              <a:rPr lang="zh-CN" altLang="en-US" dirty="0"/>
              <a:t>低级模型</a:t>
            </a:r>
          </a:p>
          <a:p>
            <a:pPr lvl="4"/>
            <a:endParaRPr lang="en-US" altLang="zh-CN" dirty="0"/>
          </a:p>
        </p:txBody>
      </p:sp>
      <p:sp>
        <p:nvSpPr>
          <p:cNvPr id="69" name="Line 4"/>
          <p:cNvSpPr>
            <a:spLocks noChangeShapeType="1"/>
          </p:cNvSpPr>
          <p:nvPr/>
        </p:nvSpPr>
        <p:spPr bwMode="auto">
          <a:xfrm>
            <a:off x="2854017" y="3406640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0" name="Line 5"/>
          <p:cNvSpPr>
            <a:spLocks noChangeShapeType="1"/>
          </p:cNvSpPr>
          <p:nvPr/>
        </p:nvSpPr>
        <p:spPr bwMode="auto">
          <a:xfrm>
            <a:off x="5733742" y="3406640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1" name="Line 6"/>
          <p:cNvSpPr>
            <a:spLocks noChangeShapeType="1"/>
          </p:cNvSpPr>
          <p:nvPr/>
        </p:nvSpPr>
        <p:spPr bwMode="auto">
          <a:xfrm flipH="1">
            <a:off x="2854017" y="3909878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2" name="Line 7"/>
          <p:cNvSpPr>
            <a:spLocks noChangeShapeType="1"/>
          </p:cNvSpPr>
          <p:nvPr/>
        </p:nvSpPr>
        <p:spPr bwMode="auto">
          <a:xfrm>
            <a:off x="5301942" y="3406640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3" name="Line 8"/>
          <p:cNvSpPr>
            <a:spLocks noChangeShapeType="1"/>
          </p:cNvSpPr>
          <p:nvPr/>
        </p:nvSpPr>
        <p:spPr bwMode="auto">
          <a:xfrm>
            <a:off x="4870142" y="3406640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4" name="Line 9"/>
          <p:cNvSpPr>
            <a:spLocks noChangeShapeType="1"/>
          </p:cNvSpPr>
          <p:nvPr/>
        </p:nvSpPr>
        <p:spPr bwMode="auto">
          <a:xfrm>
            <a:off x="4438342" y="3406640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5" name="Line 10"/>
          <p:cNvSpPr>
            <a:spLocks noChangeShapeType="1"/>
          </p:cNvSpPr>
          <p:nvPr/>
        </p:nvSpPr>
        <p:spPr bwMode="auto">
          <a:xfrm>
            <a:off x="4004954" y="3406640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6" name="Line 11"/>
          <p:cNvSpPr>
            <a:spLocks noChangeShapeType="1"/>
          </p:cNvSpPr>
          <p:nvPr/>
        </p:nvSpPr>
        <p:spPr bwMode="auto">
          <a:xfrm>
            <a:off x="3573154" y="3406640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7" name="Line 12"/>
          <p:cNvSpPr>
            <a:spLocks noChangeShapeType="1"/>
          </p:cNvSpPr>
          <p:nvPr/>
        </p:nvSpPr>
        <p:spPr bwMode="auto">
          <a:xfrm>
            <a:off x="3141354" y="3406640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8" name="Text Box 13"/>
          <p:cNvSpPr txBox="1">
            <a:spLocks noChangeArrowheads="1"/>
          </p:cNvSpPr>
          <p:nvPr/>
        </p:nvSpPr>
        <p:spPr bwMode="auto">
          <a:xfrm>
            <a:off x="3498542" y="3857024"/>
            <a:ext cx="11176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就绪队列</a:t>
            </a:r>
          </a:p>
        </p:txBody>
      </p:sp>
      <p:sp>
        <p:nvSpPr>
          <p:cNvPr id="79" name="Line 14"/>
          <p:cNvSpPr>
            <a:spLocks noChangeShapeType="1"/>
          </p:cNvSpPr>
          <p:nvPr/>
        </p:nvSpPr>
        <p:spPr bwMode="auto">
          <a:xfrm>
            <a:off x="5733742" y="3622540"/>
            <a:ext cx="1655762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80" name="Oval 15"/>
          <p:cNvSpPr>
            <a:spLocks noChangeArrowheads="1"/>
          </p:cNvSpPr>
          <p:nvPr/>
        </p:nvSpPr>
        <p:spPr bwMode="auto">
          <a:xfrm>
            <a:off x="7389504" y="3335203"/>
            <a:ext cx="720725" cy="574675"/>
          </a:xfrm>
          <a:prstGeom prst="ellipse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algn="ctr"/>
            <a:r>
              <a:rPr lang="en-US" altLang="zh-CN" b="0" dirty="0">
                <a:ea typeface="宋体" pitchFamily="2" charset="-122"/>
              </a:rPr>
              <a:t>CPU</a:t>
            </a:r>
          </a:p>
        </p:txBody>
      </p:sp>
      <p:sp>
        <p:nvSpPr>
          <p:cNvPr id="81" name="Line 16"/>
          <p:cNvSpPr>
            <a:spLocks noChangeShapeType="1"/>
          </p:cNvSpPr>
          <p:nvPr/>
        </p:nvSpPr>
        <p:spPr bwMode="auto">
          <a:xfrm>
            <a:off x="8110229" y="3622540"/>
            <a:ext cx="6445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82" name="Line 17"/>
          <p:cNvSpPr>
            <a:spLocks noChangeShapeType="1"/>
          </p:cNvSpPr>
          <p:nvPr/>
        </p:nvSpPr>
        <p:spPr bwMode="auto">
          <a:xfrm flipV="1">
            <a:off x="7749867" y="3046278"/>
            <a:ext cx="0" cy="28892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83" name="Line 18"/>
          <p:cNvSpPr>
            <a:spLocks noChangeShapeType="1"/>
          </p:cNvSpPr>
          <p:nvPr/>
        </p:nvSpPr>
        <p:spPr bwMode="auto">
          <a:xfrm flipH="1">
            <a:off x="2493654" y="3046278"/>
            <a:ext cx="5256213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84" name="Line 19"/>
          <p:cNvSpPr>
            <a:spLocks noChangeShapeType="1"/>
          </p:cNvSpPr>
          <p:nvPr/>
        </p:nvSpPr>
        <p:spPr bwMode="auto">
          <a:xfrm>
            <a:off x="2493654" y="3046278"/>
            <a:ext cx="0" cy="50482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85" name="Line 20"/>
          <p:cNvSpPr>
            <a:spLocks noChangeShapeType="1"/>
          </p:cNvSpPr>
          <p:nvPr/>
        </p:nvSpPr>
        <p:spPr bwMode="auto">
          <a:xfrm>
            <a:off x="2493654" y="3551103"/>
            <a:ext cx="4318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86" name="Line 21"/>
          <p:cNvSpPr>
            <a:spLocks noChangeShapeType="1"/>
          </p:cNvSpPr>
          <p:nvPr/>
        </p:nvSpPr>
        <p:spPr bwMode="auto">
          <a:xfrm>
            <a:off x="1449079" y="3665403"/>
            <a:ext cx="143827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87" name="Line 22"/>
          <p:cNvSpPr>
            <a:spLocks noChangeShapeType="1"/>
          </p:cNvSpPr>
          <p:nvPr/>
        </p:nvSpPr>
        <p:spPr bwMode="auto">
          <a:xfrm>
            <a:off x="2457142" y="3767003"/>
            <a:ext cx="0" cy="107950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88" name="Line 23"/>
          <p:cNvSpPr>
            <a:spLocks noChangeShapeType="1"/>
          </p:cNvSpPr>
          <p:nvPr/>
        </p:nvSpPr>
        <p:spPr bwMode="auto">
          <a:xfrm>
            <a:off x="2457142" y="4846503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89" name="Line 24"/>
          <p:cNvSpPr>
            <a:spLocks noChangeShapeType="1"/>
          </p:cNvSpPr>
          <p:nvPr/>
        </p:nvSpPr>
        <p:spPr bwMode="auto">
          <a:xfrm>
            <a:off x="2782579" y="4559165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0" name="Line 25"/>
          <p:cNvSpPr>
            <a:spLocks noChangeShapeType="1"/>
          </p:cNvSpPr>
          <p:nvPr/>
        </p:nvSpPr>
        <p:spPr bwMode="auto">
          <a:xfrm>
            <a:off x="5376554" y="45591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1" name="Line 26"/>
          <p:cNvSpPr>
            <a:spLocks noChangeShapeType="1"/>
          </p:cNvSpPr>
          <p:nvPr/>
        </p:nvSpPr>
        <p:spPr bwMode="auto">
          <a:xfrm flipH="1">
            <a:off x="2782579" y="5062403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2" name="Line 27"/>
          <p:cNvSpPr>
            <a:spLocks noChangeShapeType="1"/>
          </p:cNvSpPr>
          <p:nvPr/>
        </p:nvSpPr>
        <p:spPr bwMode="auto">
          <a:xfrm>
            <a:off x="4944754" y="45591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3" name="Line 28"/>
          <p:cNvSpPr>
            <a:spLocks noChangeShapeType="1"/>
          </p:cNvSpPr>
          <p:nvPr/>
        </p:nvSpPr>
        <p:spPr bwMode="auto">
          <a:xfrm>
            <a:off x="4512954" y="45591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4" name="Line 29"/>
          <p:cNvSpPr>
            <a:spLocks noChangeShapeType="1"/>
          </p:cNvSpPr>
          <p:nvPr/>
        </p:nvSpPr>
        <p:spPr bwMode="auto">
          <a:xfrm>
            <a:off x="4081154" y="45591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5" name="Line 30"/>
          <p:cNvSpPr>
            <a:spLocks noChangeShapeType="1"/>
          </p:cNvSpPr>
          <p:nvPr/>
        </p:nvSpPr>
        <p:spPr bwMode="auto">
          <a:xfrm>
            <a:off x="3647767" y="45591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6" name="Line 31"/>
          <p:cNvSpPr>
            <a:spLocks noChangeShapeType="1"/>
          </p:cNvSpPr>
          <p:nvPr/>
        </p:nvSpPr>
        <p:spPr bwMode="auto">
          <a:xfrm>
            <a:off x="3215967" y="45591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7" name="Line 32"/>
          <p:cNvSpPr>
            <a:spLocks noChangeShapeType="1"/>
          </p:cNvSpPr>
          <p:nvPr/>
        </p:nvSpPr>
        <p:spPr bwMode="auto">
          <a:xfrm>
            <a:off x="2784167" y="45591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8" name="Text Box 33"/>
          <p:cNvSpPr txBox="1">
            <a:spLocks noChangeArrowheads="1"/>
          </p:cNvSpPr>
          <p:nvPr/>
        </p:nvSpPr>
        <p:spPr bwMode="auto">
          <a:xfrm>
            <a:off x="3357254" y="5036845"/>
            <a:ext cx="11191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阻塞队列</a:t>
            </a:r>
          </a:p>
        </p:txBody>
      </p:sp>
      <p:sp>
        <p:nvSpPr>
          <p:cNvPr id="99" name="Line 34"/>
          <p:cNvSpPr>
            <a:spLocks noChangeShapeType="1"/>
          </p:cNvSpPr>
          <p:nvPr/>
        </p:nvSpPr>
        <p:spPr bwMode="auto">
          <a:xfrm flipH="1">
            <a:off x="7714325" y="3909878"/>
            <a:ext cx="35541" cy="182337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0" name="Line 35"/>
          <p:cNvSpPr>
            <a:spLocks noChangeShapeType="1"/>
          </p:cNvSpPr>
          <p:nvPr/>
        </p:nvSpPr>
        <p:spPr bwMode="auto">
          <a:xfrm flipH="1">
            <a:off x="5589279" y="4797152"/>
            <a:ext cx="2160588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1" name="Text Box 37"/>
          <p:cNvSpPr txBox="1">
            <a:spLocks noChangeArrowheads="1"/>
          </p:cNvSpPr>
          <p:nvPr/>
        </p:nvSpPr>
        <p:spPr bwMode="auto">
          <a:xfrm>
            <a:off x="4144654" y="2543040"/>
            <a:ext cx="18399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/>
              <a:t>时间片完</a:t>
            </a:r>
          </a:p>
        </p:txBody>
      </p:sp>
      <p:sp>
        <p:nvSpPr>
          <p:cNvPr id="102" name="Text Box 38"/>
          <p:cNvSpPr txBox="1">
            <a:spLocks noChangeArrowheads="1"/>
          </p:cNvSpPr>
          <p:nvPr/>
        </p:nvSpPr>
        <p:spPr bwMode="auto">
          <a:xfrm>
            <a:off x="5798829" y="3622540"/>
            <a:ext cx="16256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zh-CN" altLang="en-US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进程调度</a:t>
            </a:r>
          </a:p>
        </p:txBody>
      </p:sp>
      <p:sp>
        <p:nvSpPr>
          <p:cNvPr id="103" name="Text Box 39"/>
          <p:cNvSpPr txBox="1">
            <a:spLocks noChangeArrowheads="1"/>
          </p:cNvSpPr>
          <p:nvPr/>
        </p:nvSpPr>
        <p:spPr bwMode="auto">
          <a:xfrm>
            <a:off x="7970293" y="3081556"/>
            <a:ext cx="116005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进程完成</a:t>
            </a:r>
          </a:p>
        </p:txBody>
      </p:sp>
      <p:sp>
        <p:nvSpPr>
          <p:cNvPr id="104" name="Text Box 40"/>
          <p:cNvSpPr txBox="1">
            <a:spLocks noChangeArrowheads="1"/>
          </p:cNvSpPr>
          <p:nvPr/>
        </p:nvSpPr>
        <p:spPr bwMode="auto">
          <a:xfrm>
            <a:off x="5701992" y="4427403"/>
            <a:ext cx="16033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等待事件</a:t>
            </a:r>
            <a:r>
              <a:rPr lang="en-US" altLang="zh-CN"/>
              <a:t>1</a:t>
            </a:r>
          </a:p>
        </p:txBody>
      </p:sp>
      <p:sp>
        <p:nvSpPr>
          <p:cNvPr id="105" name="Text Box 41"/>
          <p:cNvSpPr txBox="1">
            <a:spLocks noChangeArrowheads="1"/>
          </p:cNvSpPr>
          <p:nvPr/>
        </p:nvSpPr>
        <p:spPr bwMode="auto">
          <a:xfrm>
            <a:off x="918854" y="4498840"/>
            <a:ext cx="16033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事件</a:t>
            </a:r>
            <a:r>
              <a:rPr lang="en-US" altLang="zh-CN"/>
              <a:t>1</a:t>
            </a:r>
            <a:r>
              <a:rPr lang="zh-CN" altLang="en-US"/>
              <a:t>出现</a:t>
            </a:r>
          </a:p>
        </p:txBody>
      </p:sp>
      <p:sp>
        <p:nvSpPr>
          <p:cNvPr id="106" name="Line 42"/>
          <p:cNvSpPr>
            <a:spLocks noChangeShapeType="1"/>
          </p:cNvSpPr>
          <p:nvPr/>
        </p:nvSpPr>
        <p:spPr bwMode="auto">
          <a:xfrm>
            <a:off x="1449079" y="3406640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7" name="Line 43"/>
          <p:cNvSpPr>
            <a:spLocks noChangeShapeType="1"/>
          </p:cNvSpPr>
          <p:nvPr/>
        </p:nvSpPr>
        <p:spPr bwMode="auto">
          <a:xfrm>
            <a:off x="1015692" y="3406640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8" name="Line 44"/>
          <p:cNvSpPr>
            <a:spLocks noChangeShapeType="1"/>
          </p:cNvSpPr>
          <p:nvPr/>
        </p:nvSpPr>
        <p:spPr bwMode="auto">
          <a:xfrm>
            <a:off x="583892" y="3406640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9" name="Line 45"/>
          <p:cNvSpPr>
            <a:spLocks noChangeShapeType="1"/>
          </p:cNvSpPr>
          <p:nvPr/>
        </p:nvSpPr>
        <p:spPr bwMode="auto">
          <a:xfrm>
            <a:off x="152092" y="3406640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0" name="Line 46"/>
          <p:cNvSpPr>
            <a:spLocks noChangeShapeType="1"/>
          </p:cNvSpPr>
          <p:nvPr/>
        </p:nvSpPr>
        <p:spPr bwMode="auto">
          <a:xfrm>
            <a:off x="-27296" y="3406640"/>
            <a:ext cx="147637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1" name="Line 47"/>
          <p:cNvSpPr>
            <a:spLocks noChangeShapeType="1"/>
          </p:cNvSpPr>
          <p:nvPr/>
        </p:nvSpPr>
        <p:spPr bwMode="auto">
          <a:xfrm>
            <a:off x="-27296" y="3909878"/>
            <a:ext cx="147637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2" name="Text Box 48"/>
          <p:cNvSpPr txBox="1">
            <a:spLocks noChangeArrowheads="1"/>
          </p:cNvSpPr>
          <p:nvPr/>
        </p:nvSpPr>
        <p:spPr bwMode="auto">
          <a:xfrm>
            <a:off x="-28883" y="3038144"/>
            <a:ext cx="1148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后备队列</a:t>
            </a:r>
          </a:p>
        </p:txBody>
      </p:sp>
      <p:sp>
        <p:nvSpPr>
          <p:cNvPr id="113" name="Line 49"/>
          <p:cNvSpPr>
            <a:spLocks noChangeShapeType="1"/>
          </p:cNvSpPr>
          <p:nvPr/>
        </p:nvSpPr>
        <p:spPr bwMode="auto">
          <a:xfrm>
            <a:off x="2457142" y="3767003"/>
            <a:ext cx="4318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4" name="Line 50"/>
          <p:cNvSpPr>
            <a:spLocks noChangeShapeType="1"/>
          </p:cNvSpPr>
          <p:nvPr/>
        </p:nvSpPr>
        <p:spPr bwMode="auto">
          <a:xfrm>
            <a:off x="2457142" y="5710103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5" name="Line 51"/>
          <p:cNvSpPr>
            <a:spLocks noChangeShapeType="1"/>
          </p:cNvSpPr>
          <p:nvPr/>
        </p:nvSpPr>
        <p:spPr bwMode="auto">
          <a:xfrm>
            <a:off x="2746067" y="5422765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6" name="Line 52"/>
          <p:cNvSpPr>
            <a:spLocks noChangeShapeType="1"/>
          </p:cNvSpPr>
          <p:nvPr/>
        </p:nvSpPr>
        <p:spPr bwMode="auto">
          <a:xfrm>
            <a:off x="5340042" y="54227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7" name="Line 53"/>
          <p:cNvSpPr>
            <a:spLocks noChangeShapeType="1"/>
          </p:cNvSpPr>
          <p:nvPr/>
        </p:nvSpPr>
        <p:spPr bwMode="auto">
          <a:xfrm flipH="1">
            <a:off x="2746067" y="5926003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8" name="Line 54"/>
          <p:cNvSpPr>
            <a:spLocks noChangeShapeType="1"/>
          </p:cNvSpPr>
          <p:nvPr/>
        </p:nvSpPr>
        <p:spPr bwMode="auto">
          <a:xfrm>
            <a:off x="4908242" y="54227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9" name="Line 55"/>
          <p:cNvSpPr>
            <a:spLocks noChangeShapeType="1"/>
          </p:cNvSpPr>
          <p:nvPr/>
        </p:nvSpPr>
        <p:spPr bwMode="auto">
          <a:xfrm>
            <a:off x="4476442" y="54227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0" name="Line 56"/>
          <p:cNvSpPr>
            <a:spLocks noChangeShapeType="1"/>
          </p:cNvSpPr>
          <p:nvPr/>
        </p:nvSpPr>
        <p:spPr bwMode="auto">
          <a:xfrm>
            <a:off x="4044642" y="54227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1" name="Line 57"/>
          <p:cNvSpPr>
            <a:spLocks noChangeShapeType="1"/>
          </p:cNvSpPr>
          <p:nvPr/>
        </p:nvSpPr>
        <p:spPr bwMode="auto">
          <a:xfrm>
            <a:off x="3611254" y="54227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2" name="Line 58"/>
          <p:cNvSpPr>
            <a:spLocks noChangeShapeType="1"/>
          </p:cNvSpPr>
          <p:nvPr/>
        </p:nvSpPr>
        <p:spPr bwMode="auto">
          <a:xfrm>
            <a:off x="3179454" y="54227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3" name="Line 59"/>
          <p:cNvSpPr>
            <a:spLocks noChangeShapeType="1"/>
          </p:cNvSpPr>
          <p:nvPr/>
        </p:nvSpPr>
        <p:spPr bwMode="auto">
          <a:xfrm>
            <a:off x="2747654" y="5422765"/>
            <a:ext cx="0" cy="5032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4" name="Text Box 60"/>
          <p:cNvSpPr txBox="1">
            <a:spLocks noChangeArrowheads="1"/>
          </p:cNvSpPr>
          <p:nvPr/>
        </p:nvSpPr>
        <p:spPr bwMode="auto">
          <a:xfrm>
            <a:off x="3319154" y="5873149"/>
            <a:ext cx="15509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阻塞队列</a:t>
            </a:r>
          </a:p>
        </p:txBody>
      </p:sp>
      <p:sp>
        <p:nvSpPr>
          <p:cNvPr id="125" name="Line 61"/>
          <p:cNvSpPr>
            <a:spLocks noChangeShapeType="1"/>
          </p:cNvSpPr>
          <p:nvPr/>
        </p:nvSpPr>
        <p:spPr bwMode="auto">
          <a:xfrm flipH="1">
            <a:off x="5552767" y="5733256"/>
            <a:ext cx="2160587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6" name="Text Box 62"/>
          <p:cNvSpPr txBox="1">
            <a:spLocks noChangeArrowheads="1"/>
          </p:cNvSpPr>
          <p:nvPr/>
        </p:nvSpPr>
        <p:spPr bwMode="auto">
          <a:xfrm>
            <a:off x="5665479" y="5291003"/>
            <a:ext cx="16033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等待事件</a:t>
            </a:r>
            <a:r>
              <a:rPr lang="en-US" altLang="zh-CN"/>
              <a:t>2</a:t>
            </a:r>
          </a:p>
        </p:txBody>
      </p:sp>
      <p:sp>
        <p:nvSpPr>
          <p:cNvPr id="127" name="Text Box 63"/>
          <p:cNvSpPr txBox="1">
            <a:spLocks noChangeArrowheads="1"/>
          </p:cNvSpPr>
          <p:nvPr/>
        </p:nvSpPr>
        <p:spPr bwMode="auto">
          <a:xfrm>
            <a:off x="882342" y="5362440"/>
            <a:ext cx="16033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事件</a:t>
            </a:r>
            <a:r>
              <a:rPr lang="en-US" altLang="zh-CN"/>
              <a:t>2</a:t>
            </a:r>
            <a:r>
              <a:rPr lang="zh-CN" altLang="en-US"/>
              <a:t>出现</a:t>
            </a:r>
          </a:p>
        </p:txBody>
      </p:sp>
      <p:sp>
        <p:nvSpPr>
          <p:cNvPr id="128" name="Line 64"/>
          <p:cNvSpPr>
            <a:spLocks noChangeShapeType="1"/>
          </p:cNvSpPr>
          <p:nvPr/>
        </p:nvSpPr>
        <p:spPr bwMode="auto">
          <a:xfrm flipV="1">
            <a:off x="2457142" y="4846503"/>
            <a:ext cx="0" cy="86360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9" name="Line 68"/>
          <p:cNvSpPr>
            <a:spLocks noChangeShapeType="1"/>
          </p:cNvSpPr>
          <p:nvPr/>
        </p:nvSpPr>
        <p:spPr bwMode="auto">
          <a:xfrm>
            <a:off x="1952317" y="2614478"/>
            <a:ext cx="0" cy="1008062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0" name="Text Box 70"/>
          <p:cNvSpPr txBox="1">
            <a:spLocks noChangeArrowheads="1"/>
          </p:cNvSpPr>
          <p:nvPr/>
        </p:nvSpPr>
        <p:spPr bwMode="auto">
          <a:xfrm>
            <a:off x="1301442" y="2254115"/>
            <a:ext cx="110799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zh-CN" altLang="en-US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作业调度</a:t>
            </a:r>
          </a:p>
        </p:txBody>
      </p:sp>
      <p:sp>
        <p:nvSpPr>
          <p:cNvPr id="131" name="Line 71"/>
          <p:cNvSpPr>
            <a:spLocks noChangeShapeType="1"/>
          </p:cNvSpPr>
          <p:nvPr/>
        </p:nvSpPr>
        <p:spPr bwMode="auto">
          <a:xfrm>
            <a:off x="3249304" y="6359390"/>
            <a:ext cx="1366838" cy="0"/>
          </a:xfrm>
          <a:prstGeom prst="line">
            <a:avLst/>
          </a:prstGeom>
          <a:noFill/>
          <a:ln w="41275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80AAE-8906-D24F-82DA-579B9AA379F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9223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三级调度</a:t>
            </a:r>
          </a:p>
        </p:txBody>
      </p:sp>
      <p:sp>
        <p:nvSpPr>
          <p:cNvPr id="93" name="Line 4"/>
          <p:cNvSpPr>
            <a:spLocks noChangeShapeType="1"/>
          </p:cNvSpPr>
          <p:nvPr/>
        </p:nvSpPr>
        <p:spPr bwMode="auto">
          <a:xfrm>
            <a:off x="2882900" y="2355475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4" name="Line 5"/>
          <p:cNvSpPr>
            <a:spLocks noChangeShapeType="1"/>
          </p:cNvSpPr>
          <p:nvPr/>
        </p:nvSpPr>
        <p:spPr bwMode="auto">
          <a:xfrm>
            <a:off x="5762625" y="235547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5" name="Line 6"/>
          <p:cNvSpPr>
            <a:spLocks noChangeShapeType="1"/>
          </p:cNvSpPr>
          <p:nvPr/>
        </p:nvSpPr>
        <p:spPr bwMode="auto">
          <a:xfrm flipH="1">
            <a:off x="2882900" y="2858712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6" name="Line 7"/>
          <p:cNvSpPr>
            <a:spLocks noChangeShapeType="1"/>
          </p:cNvSpPr>
          <p:nvPr/>
        </p:nvSpPr>
        <p:spPr bwMode="auto">
          <a:xfrm>
            <a:off x="5330825" y="235547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7" name="Line 8"/>
          <p:cNvSpPr>
            <a:spLocks noChangeShapeType="1"/>
          </p:cNvSpPr>
          <p:nvPr/>
        </p:nvSpPr>
        <p:spPr bwMode="auto">
          <a:xfrm>
            <a:off x="4899025" y="235547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8" name="Line 9"/>
          <p:cNvSpPr>
            <a:spLocks noChangeShapeType="1"/>
          </p:cNvSpPr>
          <p:nvPr/>
        </p:nvSpPr>
        <p:spPr bwMode="auto">
          <a:xfrm>
            <a:off x="4467225" y="235547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9" name="Line 10"/>
          <p:cNvSpPr>
            <a:spLocks noChangeShapeType="1"/>
          </p:cNvSpPr>
          <p:nvPr/>
        </p:nvSpPr>
        <p:spPr bwMode="auto">
          <a:xfrm>
            <a:off x="4033838" y="235547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0" name="Line 11"/>
          <p:cNvSpPr>
            <a:spLocks noChangeShapeType="1"/>
          </p:cNvSpPr>
          <p:nvPr/>
        </p:nvSpPr>
        <p:spPr bwMode="auto">
          <a:xfrm>
            <a:off x="3602038" y="235547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1" name="Line 12"/>
          <p:cNvSpPr>
            <a:spLocks noChangeShapeType="1"/>
          </p:cNvSpPr>
          <p:nvPr/>
        </p:nvSpPr>
        <p:spPr bwMode="auto">
          <a:xfrm>
            <a:off x="3170238" y="235547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2" name="Text Box 13"/>
          <p:cNvSpPr txBox="1">
            <a:spLocks noChangeArrowheads="1"/>
          </p:cNvSpPr>
          <p:nvPr/>
        </p:nvSpPr>
        <p:spPr bwMode="auto">
          <a:xfrm>
            <a:off x="2915816" y="2022225"/>
            <a:ext cx="135096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就绪队列</a:t>
            </a:r>
          </a:p>
        </p:txBody>
      </p:sp>
      <p:sp>
        <p:nvSpPr>
          <p:cNvPr id="103" name="Line 14"/>
          <p:cNvSpPr>
            <a:spLocks noChangeShapeType="1"/>
          </p:cNvSpPr>
          <p:nvPr/>
        </p:nvSpPr>
        <p:spPr bwMode="auto">
          <a:xfrm>
            <a:off x="5762625" y="2571375"/>
            <a:ext cx="1655763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4" name="Oval 15"/>
          <p:cNvSpPr>
            <a:spLocks noChangeArrowheads="1"/>
          </p:cNvSpPr>
          <p:nvPr/>
        </p:nvSpPr>
        <p:spPr bwMode="auto">
          <a:xfrm>
            <a:off x="7418388" y="2284037"/>
            <a:ext cx="720725" cy="574675"/>
          </a:xfrm>
          <a:prstGeom prst="ellipse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algn="ctr"/>
            <a:r>
              <a:rPr lang="en-US" altLang="zh-CN" b="0" dirty="0">
                <a:ea typeface="宋体" pitchFamily="2" charset="-122"/>
              </a:rPr>
              <a:t>CPU</a:t>
            </a:r>
          </a:p>
        </p:txBody>
      </p:sp>
      <p:sp>
        <p:nvSpPr>
          <p:cNvPr id="105" name="Line 16"/>
          <p:cNvSpPr>
            <a:spLocks noChangeShapeType="1"/>
          </p:cNvSpPr>
          <p:nvPr/>
        </p:nvSpPr>
        <p:spPr bwMode="auto">
          <a:xfrm>
            <a:off x="8139113" y="2571375"/>
            <a:ext cx="6445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6" name="Line 17"/>
          <p:cNvSpPr>
            <a:spLocks noChangeShapeType="1"/>
          </p:cNvSpPr>
          <p:nvPr/>
        </p:nvSpPr>
        <p:spPr bwMode="auto">
          <a:xfrm flipV="1">
            <a:off x="7778750" y="1995112"/>
            <a:ext cx="0" cy="28892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7" name="Line 18"/>
          <p:cNvSpPr>
            <a:spLocks noChangeShapeType="1"/>
          </p:cNvSpPr>
          <p:nvPr/>
        </p:nvSpPr>
        <p:spPr bwMode="auto">
          <a:xfrm flipH="1">
            <a:off x="2522538" y="1995112"/>
            <a:ext cx="5256212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8" name="Line 19"/>
          <p:cNvSpPr>
            <a:spLocks noChangeShapeType="1"/>
          </p:cNvSpPr>
          <p:nvPr/>
        </p:nvSpPr>
        <p:spPr bwMode="auto">
          <a:xfrm>
            <a:off x="2522538" y="1995112"/>
            <a:ext cx="0" cy="50482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09" name="Line 20"/>
          <p:cNvSpPr>
            <a:spLocks noChangeShapeType="1"/>
          </p:cNvSpPr>
          <p:nvPr/>
        </p:nvSpPr>
        <p:spPr bwMode="auto">
          <a:xfrm>
            <a:off x="2522538" y="2499937"/>
            <a:ext cx="4318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0" name="Line 21"/>
          <p:cNvSpPr>
            <a:spLocks noChangeShapeType="1"/>
          </p:cNvSpPr>
          <p:nvPr/>
        </p:nvSpPr>
        <p:spPr bwMode="auto">
          <a:xfrm>
            <a:off x="1477963" y="2614237"/>
            <a:ext cx="143827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1" name="Line 22"/>
          <p:cNvSpPr>
            <a:spLocks noChangeShapeType="1"/>
          </p:cNvSpPr>
          <p:nvPr/>
        </p:nvSpPr>
        <p:spPr bwMode="auto">
          <a:xfrm>
            <a:off x="2486025" y="2715837"/>
            <a:ext cx="0" cy="107950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2" name="Line 23"/>
          <p:cNvSpPr>
            <a:spLocks noChangeShapeType="1"/>
          </p:cNvSpPr>
          <p:nvPr/>
        </p:nvSpPr>
        <p:spPr bwMode="auto">
          <a:xfrm>
            <a:off x="2486024" y="3795337"/>
            <a:ext cx="325439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3" name="Line 24"/>
          <p:cNvSpPr>
            <a:spLocks noChangeShapeType="1"/>
          </p:cNvSpPr>
          <p:nvPr/>
        </p:nvSpPr>
        <p:spPr bwMode="auto">
          <a:xfrm>
            <a:off x="2811463" y="3508000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4" name="Line 25"/>
          <p:cNvSpPr>
            <a:spLocks noChangeShapeType="1"/>
          </p:cNvSpPr>
          <p:nvPr/>
        </p:nvSpPr>
        <p:spPr bwMode="auto">
          <a:xfrm>
            <a:off x="5405438" y="35080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5" name="Line 26"/>
          <p:cNvSpPr>
            <a:spLocks noChangeShapeType="1"/>
          </p:cNvSpPr>
          <p:nvPr/>
        </p:nvSpPr>
        <p:spPr bwMode="auto">
          <a:xfrm flipH="1">
            <a:off x="2811463" y="4011237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6" name="Line 27"/>
          <p:cNvSpPr>
            <a:spLocks noChangeShapeType="1"/>
          </p:cNvSpPr>
          <p:nvPr/>
        </p:nvSpPr>
        <p:spPr bwMode="auto">
          <a:xfrm>
            <a:off x="4973638" y="35080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7" name="Line 28"/>
          <p:cNvSpPr>
            <a:spLocks noChangeShapeType="1"/>
          </p:cNvSpPr>
          <p:nvPr/>
        </p:nvSpPr>
        <p:spPr bwMode="auto">
          <a:xfrm>
            <a:off x="4541838" y="35080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8" name="Line 29"/>
          <p:cNvSpPr>
            <a:spLocks noChangeShapeType="1"/>
          </p:cNvSpPr>
          <p:nvPr/>
        </p:nvSpPr>
        <p:spPr bwMode="auto">
          <a:xfrm>
            <a:off x="4110038" y="35080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9" name="Line 30"/>
          <p:cNvSpPr>
            <a:spLocks noChangeShapeType="1"/>
          </p:cNvSpPr>
          <p:nvPr/>
        </p:nvSpPr>
        <p:spPr bwMode="auto">
          <a:xfrm>
            <a:off x="3676650" y="35080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0" name="Line 31"/>
          <p:cNvSpPr>
            <a:spLocks noChangeShapeType="1"/>
          </p:cNvSpPr>
          <p:nvPr/>
        </p:nvSpPr>
        <p:spPr bwMode="auto">
          <a:xfrm>
            <a:off x="3244850" y="35080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1" name="Line 32"/>
          <p:cNvSpPr>
            <a:spLocks noChangeShapeType="1"/>
          </p:cNvSpPr>
          <p:nvPr/>
        </p:nvSpPr>
        <p:spPr bwMode="auto">
          <a:xfrm>
            <a:off x="2813050" y="35080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2" name="Text Box 33"/>
          <p:cNvSpPr txBox="1">
            <a:spLocks noChangeArrowheads="1"/>
          </p:cNvSpPr>
          <p:nvPr/>
        </p:nvSpPr>
        <p:spPr bwMode="auto">
          <a:xfrm>
            <a:off x="3974836" y="3118546"/>
            <a:ext cx="179025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就绪</a:t>
            </a:r>
            <a:r>
              <a:rPr lang="en-US" altLang="zh-CN" dirty="0"/>
              <a:t>/</a:t>
            </a:r>
            <a:r>
              <a:rPr lang="zh-CN" altLang="en-US" dirty="0"/>
              <a:t>挂起队列</a:t>
            </a:r>
          </a:p>
        </p:txBody>
      </p:sp>
      <p:sp>
        <p:nvSpPr>
          <p:cNvPr id="123" name="Line 34"/>
          <p:cNvSpPr>
            <a:spLocks noChangeShapeType="1"/>
          </p:cNvSpPr>
          <p:nvPr/>
        </p:nvSpPr>
        <p:spPr bwMode="auto">
          <a:xfrm flipH="1">
            <a:off x="7740650" y="2858712"/>
            <a:ext cx="38100" cy="280828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4" name="Text Box 36"/>
          <p:cNvSpPr txBox="1">
            <a:spLocks noChangeArrowheads="1"/>
          </p:cNvSpPr>
          <p:nvPr/>
        </p:nvSpPr>
        <p:spPr bwMode="auto">
          <a:xfrm>
            <a:off x="4173538" y="1491875"/>
            <a:ext cx="1409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时间片完</a:t>
            </a:r>
          </a:p>
        </p:txBody>
      </p:sp>
      <p:sp>
        <p:nvSpPr>
          <p:cNvPr id="125" name="Text Box 37"/>
          <p:cNvSpPr txBox="1">
            <a:spLocks noChangeArrowheads="1"/>
          </p:cNvSpPr>
          <p:nvPr/>
        </p:nvSpPr>
        <p:spPr bwMode="auto">
          <a:xfrm>
            <a:off x="5867400" y="2139575"/>
            <a:ext cx="158432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zh-CN" altLang="en-US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进程调度</a:t>
            </a:r>
          </a:p>
        </p:txBody>
      </p:sp>
      <p:sp>
        <p:nvSpPr>
          <p:cNvPr id="126" name="Text Box 38"/>
          <p:cNvSpPr txBox="1">
            <a:spLocks noChangeArrowheads="1"/>
          </p:cNvSpPr>
          <p:nvPr/>
        </p:nvSpPr>
        <p:spPr bwMode="auto">
          <a:xfrm>
            <a:off x="7962413" y="2130605"/>
            <a:ext cx="118921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进程完成</a:t>
            </a:r>
          </a:p>
        </p:txBody>
      </p:sp>
      <p:sp>
        <p:nvSpPr>
          <p:cNvPr id="127" name="Line 41"/>
          <p:cNvSpPr>
            <a:spLocks noChangeShapeType="1"/>
          </p:cNvSpPr>
          <p:nvPr/>
        </p:nvSpPr>
        <p:spPr bwMode="auto">
          <a:xfrm>
            <a:off x="1477963" y="235547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8" name="Line 42"/>
          <p:cNvSpPr>
            <a:spLocks noChangeShapeType="1"/>
          </p:cNvSpPr>
          <p:nvPr/>
        </p:nvSpPr>
        <p:spPr bwMode="auto">
          <a:xfrm>
            <a:off x="1044575" y="235547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9" name="Line 43"/>
          <p:cNvSpPr>
            <a:spLocks noChangeShapeType="1"/>
          </p:cNvSpPr>
          <p:nvPr/>
        </p:nvSpPr>
        <p:spPr bwMode="auto">
          <a:xfrm>
            <a:off x="612775" y="235547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0" name="Line 44"/>
          <p:cNvSpPr>
            <a:spLocks noChangeShapeType="1"/>
          </p:cNvSpPr>
          <p:nvPr/>
        </p:nvSpPr>
        <p:spPr bwMode="auto">
          <a:xfrm>
            <a:off x="180975" y="235547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1" name="Line 45"/>
          <p:cNvSpPr>
            <a:spLocks noChangeShapeType="1"/>
          </p:cNvSpPr>
          <p:nvPr/>
        </p:nvSpPr>
        <p:spPr bwMode="auto">
          <a:xfrm>
            <a:off x="1588" y="2355475"/>
            <a:ext cx="147637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2" name="Line 46"/>
          <p:cNvSpPr>
            <a:spLocks noChangeShapeType="1"/>
          </p:cNvSpPr>
          <p:nvPr/>
        </p:nvSpPr>
        <p:spPr bwMode="auto">
          <a:xfrm>
            <a:off x="1588" y="2858712"/>
            <a:ext cx="147637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3" name="Text Box 47"/>
          <p:cNvSpPr txBox="1">
            <a:spLocks noChangeArrowheads="1"/>
          </p:cNvSpPr>
          <p:nvPr/>
        </p:nvSpPr>
        <p:spPr bwMode="auto">
          <a:xfrm>
            <a:off x="0" y="1950217"/>
            <a:ext cx="114538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后备队列</a:t>
            </a:r>
          </a:p>
        </p:txBody>
      </p:sp>
      <p:sp>
        <p:nvSpPr>
          <p:cNvPr id="134" name="Line 48"/>
          <p:cNvSpPr>
            <a:spLocks noChangeShapeType="1"/>
          </p:cNvSpPr>
          <p:nvPr/>
        </p:nvSpPr>
        <p:spPr bwMode="auto">
          <a:xfrm>
            <a:off x="2486025" y="2715837"/>
            <a:ext cx="4318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6" name="Line 50"/>
          <p:cNvSpPr>
            <a:spLocks noChangeShapeType="1"/>
          </p:cNvSpPr>
          <p:nvPr/>
        </p:nvSpPr>
        <p:spPr bwMode="auto">
          <a:xfrm>
            <a:off x="2774950" y="4371600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7" name="Line 51"/>
          <p:cNvSpPr>
            <a:spLocks noChangeShapeType="1"/>
          </p:cNvSpPr>
          <p:nvPr/>
        </p:nvSpPr>
        <p:spPr bwMode="auto">
          <a:xfrm>
            <a:off x="5368925" y="43716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8" name="Line 52"/>
          <p:cNvSpPr>
            <a:spLocks noChangeShapeType="1"/>
          </p:cNvSpPr>
          <p:nvPr/>
        </p:nvSpPr>
        <p:spPr bwMode="auto">
          <a:xfrm flipH="1">
            <a:off x="2774950" y="4874837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9" name="Line 53"/>
          <p:cNvSpPr>
            <a:spLocks noChangeShapeType="1"/>
          </p:cNvSpPr>
          <p:nvPr/>
        </p:nvSpPr>
        <p:spPr bwMode="auto">
          <a:xfrm>
            <a:off x="4937125" y="43716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40" name="Line 54"/>
          <p:cNvSpPr>
            <a:spLocks noChangeShapeType="1"/>
          </p:cNvSpPr>
          <p:nvPr/>
        </p:nvSpPr>
        <p:spPr bwMode="auto">
          <a:xfrm>
            <a:off x="4505325" y="43716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41" name="Line 55"/>
          <p:cNvSpPr>
            <a:spLocks noChangeShapeType="1"/>
          </p:cNvSpPr>
          <p:nvPr/>
        </p:nvSpPr>
        <p:spPr bwMode="auto">
          <a:xfrm>
            <a:off x="4073525" y="43716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42" name="Line 56"/>
          <p:cNvSpPr>
            <a:spLocks noChangeShapeType="1"/>
          </p:cNvSpPr>
          <p:nvPr/>
        </p:nvSpPr>
        <p:spPr bwMode="auto">
          <a:xfrm>
            <a:off x="3640138" y="43716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43" name="Line 57"/>
          <p:cNvSpPr>
            <a:spLocks noChangeShapeType="1"/>
          </p:cNvSpPr>
          <p:nvPr/>
        </p:nvSpPr>
        <p:spPr bwMode="auto">
          <a:xfrm>
            <a:off x="3208338" y="43716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44" name="Line 58"/>
          <p:cNvSpPr>
            <a:spLocks noChangeShapeType="1"/>
          </p:cNvSpPr>
          <p:nvPr/>
        </p:nvSpPr>
        <p:spPr bwMode="auto">
          <a:xfrm>
            <a:off x="2776538" y="4371600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45" name="Text Box 59"/>
          <p:cNvSpPr txBox="1">
            <a:spLocks noChangeArrowheads="1"/>
          </p:cNvSpPr>
          <p:nvPr/>
        </p:nvSpPr>
        <p:spPr bwMode="auto">
          <a:xfrm>
            <a:off x="2664884" y="4787860"/>
            <a:ext cx="197912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阻塞</a:t>
            </a:r>
            <a:r>
              <a:rPr lang="en-US" altLang="zh-CN" dirty="0"/>
              <a:t>/</a:t>
            </a:r>
            <a:r>
              <a:rPr lang="zh-CN" altLang="en-US" dirty="0"/>
              <a:t>挂起队列</a:t>
            </a:r>
          </a:p>
        </p:txBody>
      </p:sp>
      <p:sp>
        <p:nvSpPr>
          <p:cNvPr id="146" name="Text Box 62"/>
          <p:cNvSpPr txBox="1">
            <a:spLocks noChangeArrowheads="1"/>
          </p:cNvSpPr>
          <p:nvPr/>
        </p:nvSpPr>
        <p:spPr bwMode="auto">
          <a:xfrm>
            <a:off x="1960563" y="4058772"/>
            <a:ext cx="4699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事件出现</a:t>
            </a:r>
          </a:p>
        </p:txBody>
      </p:sp>
      <p:sp>
        <p:nvSpPr>
          <p:cNvPr id="147" name="Line 63"/>
          <p:cNvSpPr>
            <a:spLocks noChangeShapeType="1"/>
          </p:cNvSpPr>
          <p:nvPr/>
        </p:nvSpPr>
        <p:spPr bwMode="auto">
          <a:xfrm flipV="1">
            <a:off x="2482181" y="3795337"/>
            <a:ext cx="1587" cy="180022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48" name="Line 64"/>
          <p:cNvSpPr>
            <a:spLocks noChangeShapeType="1"/>
          </p:cNvSpPr>
          <p:nvPr/>
        </p:nvSpPr>
        <p:spPr bwMode="auto">
          <a:xfrm>
            <a:off x="1981200" y="1563312"/>
            <a:ext cx="0" cy="1008063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49" name="Text Box 65"/>
          <p:cNvSpPr txBox="1">
            <a:spLocks noChangeArrowheads="1"/>
          </p:cNvSpPr>
          <p:nvPr/>
        </p:nvSpPr>
        <p:spPr bwMode="auto">
          <a:xfrm>
            <a:off x="1330326" y="1202950"/>
            <a:ext cx="110013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zh-CN" altLang="en-US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作业调度</a:t>
            </a:r>
          </a:p>
        </p:txBody>
      </p:sp>
      <p:sp>
        <p:nvSpPr>
          <p:cNvPr id="150" name="Line 68"/>
          <p:cNvSpPr>
            <a:spLocks noChangeShapeType="1"/>
          </p:cNvSpPr>
          <p:nvPr/>
        </p:nvSpPr>
        <p:spPr bwMode="auto">
          <a:xfrm>
            <a:off x="2484438" y="5595562"/>
            <a:ext cx="287337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1" name="Line 69"/>
          <p:cNvSpPr>
            <a:spLocks noChangeShapeType="1"/>
          </p:cNvSpPr>
          <p:nvPr/>
        </p:nvSpPr>
        <p:spPr bwMode="auto">
          <a:xfrm>
            <a:off x="2773363" y="5308225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2" name="Line 70"/>
          <p:cNvSpPr>
            <a:spLocks noChangeShapeType="1"/>
          </p:cNvSpPr>
          <p:nvPr/>
        </p:nvSpPr>
        <p:spPr bwMode="auto">
          <a:xfrm>
            <a:off x="5367338" y="530822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3" name="Line 72"/>
          <p:cNvSpPr>
            <a:spLocks noChangeShapeType="1"/>
          </p:cNvSpPr>
          <p:nvPr/>
        </p:nvSpPr>
        <p:spPr bwMode="auto">
          <a:xfrm>
            <a:off x="4935538" y="530822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4" name="Line 73"/>
          <p:cNvSpPr>
            <a:spLocks noChangeShapeType="1"/>
          </p:cNvSpPr>
          <p:nvPr/>
        </p:nvSpPr>
        <p:spPr bwMode="auto">
          <a:xfrm>
            <a:off x="4503738" y="530822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5" name="Line 74"/>
          <p:cNvSpPr>
            <a:spLocks noChangeShapeType="1"/>
          </p:cNvSpPr>
          <p:nvPr/>
        </p:nvSpPr>
        <p:spPr bwMode="auto">
          <a:xfrm>
            <a:off x="4071938" y="530822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6" name="Line 75"/>
          <p:cNvSpPr>
            <a:spLocks noChangeShapeType="1"/>
          </p:cNvSpPr>
          <p:nvPr/>
        </p:nvSpPr>
        <p:spPr bwMode="auto">
          <a:xfrm>
            <a:off x="3638550" y="530822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7" name="Line 76"/>
          <p:cNvSpPr>
            <a:spLocks noChangeShapeType="1"/>
          </p:cNvSpPr>
          <p:nvPr/>
        </p:nvSpPr>
        <p:spPr bwMode="auto">
          <a:xfrm>
            <a:off x="3206750" y="530822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8" name="Line 77"/>
          <p:cNvSpPr>
            <a:spLocks noChangeShapeType="1"/>
          </p:cNvSpPr>
          <p:nvPr/>
        </p:nvSpPr>
        <p:spPr bwMode="auto">
          <a:xfrm>
            <a:off x="2774950" y="5308225"/>
            <a:ext cx="0" cy="50323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9" name="Text Box 78"/>
          <p:cNvSpPr txBox="1">
            <a:spLocks noChangeArrowheads="1"/>
          </p:cNvSpPr>
          <p:nvPr/>
        </p:nvSpPr>
        <p:spPr bwMode="auto">
          <a:xfrm>
            <a:off x="2774950" y="5867980"/>
            <a:ext cx="11938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dirty="0"/>
              <a:t>阻塞队列</a:t>
            </a:r>
          </a:p>
        </p:txBody>
      </p:sp>
      <p:sp>
        <p:nvSpPr>
          <p:cNvPr id="160" name="Line 79"/>
          <p:cNvSpPr>
            <a:spLocks noChangeShapeType="1"/>
          </p:cNvSpPr>
          <p:nvPr/>
        </p:nvSpPr>
        <p:spPr bwMode="auto">
          <a:xfrm flipH="1">
            <a:off x="5580063" y="5667000"/>
            <a:ext cx="2160587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61" name="Line 97"/>
          <p:cNvSpPr>
            <a:spLocks noChangeShapeType="1"/>
          </p:cNvSpPr>
          <p:nvPr/>
        </p:nvSpPr>
        <p:spPr bwMode="auto">
          <a:xfrm flipH="1">
            <a:off x="2771775" y="5811462"/>
            <a:ext cx="28797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62" name="Text Box 98"/>
          <p:cNvSpPr txBox="1">
            <a:spLocks noChangeArrowheads="1"/>
          </p:cNvSpPr>
          <p:nvPr/>
        </p:nvSpPr>
        <p:spPr bwMode="auto">
          <a:xfrm>
            <a:off x="6008688" y="5667000"/>
            <a:ext cx="16589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/>
              <a:t>等待事件</a:t>
            </a:r>
          </a:p>
        </p:txBody>
      </p:sp>
      <p:sp>
        <p:nvSpPr>
          <p:cNvPr id="163" name="Line 101"/>
          <p:cNvSpPr>
            <a:spLocks noChangeShapeType="1"/>
          </p:cNvSpPr>
          <p:nvPr/>
        </p:nvSpPr>
        <p:spPr bwMode="auto">
          <a:xfrm flipH="1">
            <a:off x="2555875" y="5451100"/>
            <a:ext cx="2159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64" name="Line 102"/>
          <p:cNvSpPr>
            <a:spLocks noChangeShapeType="1"/>
          </p:cNvSpPr>
          <p:nvPr/>
        </p:nvSpPr>
        <p:spPr bwMode="auto">
          <a:xfrm flipV="1">
            <a:off x="2555875" y="5092325"/>
            <a:ext cx="0" cy="35877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65" name="Line 103"/>
          <p:cNvSpPr>
            <a:spLocks noChangeShapeType="1"/>
          </p:cNvSpPr>
          <p:nvPr/>
        </p:nvSpPr>
        <p:spPr bwMode="auto">
          <a:xfrm>
            <a:off x="2555875" y="5092325"/>
            <a:ext cx="360045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66" name="Line 104"/>
          <p:cNvSpPr>
            <a:spLocks noChangeShapeType="1"/>
          </p:cNvSpPr>
          <p:nvPr/>
        </p:nvSpPr>
        <p:spPr bwMode="auto">
          <a:xfrm flipV="1">
            <a:off x="6156325" y="4658937"/>
            <a:ext cx="0" cy="43338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67" name="Line 105"/>
          <p:cNvSpPr>
            <a:spLocks noChangeShapeType="1"/>
          </p:cNvSpPr>
          <p:nvPr/>
        </p:nvSpPr>
        <p:spPr bwMode="auto">
          <a:xfrm flipH="1">
            <a:off x="5580063" y="4658937"/>
            <a:ext cx="576262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68" name="Text Box 106"/>
          <p:cNvSpPr txBox="1">
            <a:spLocks noChangeArrowheads="1"/>
          </p:cNvSpPr>
          <p:nvPr/>
        </p:nvSpPr>
        <p:spPr bwMode="auto">
          <a:xfrm>
            <a:off x="6227763" y="4658937"/>
            <a:ext cx="1152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/>
              <a:t>挂起</a:t>
            </a:r>
          </a:p>
        </p:txBody>
      </p:sp>
      <p:sp>
        <p:nvSpPr>
          <p:cNvPr id="169" name="Line 107"/>
          <p:cNvSpPr>
            <a:spLocks noChangeShapeType="1"/>
          </p:cNvSpPr>
          <p:nvPr/>
        </p:nvSpPr>
        <p:spPr bwMode="auto">
          <a:xfrm flipH="1">
            <a:off x="2555875" y="4514475"/>
            <a:ext cx="2159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0" name="Line 108"/>
          <p:cNvSpPr>
            <a:spLocks noChangeShapeType="1"/>
          </p:cNvSpPr>
          <p:nvPr/>
        </p:nvSpPr>
        <p:spPr bwMode="auto">
          <a:xfrm flipV="1">
            <a:off x="2555875" y="4155700"/>
            <a:ext cx="0" cy="35877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1" name="Line 109"/>
          <p:cNvSpPr>
            <a:spLocks noChangeShapeType="1"/>
          </p:cNvSpPr>
          <p:nvPr/>
        </p:nvSpPr>
        <p:spPr bwMode="auto">
          <a:xfrm>
            <a:off x="2555875" y="4155700"/>
            <a:ext cx="360045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2" name="Line 110"/>
          <p:cNvSpPr>
            <a:spLocks noChangeShapeType="1"/>
          </p:cNvSpPr>
          <p:nvPr/>
        </p:nvSpPr>
        <p:spPr bwMode="auto">
          <a:xfrm flipV="1">
            <a:off x="6156325" y="3722312"/>
            <a:ext cx="0" cy="43338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3" name="Line 111"/>
          <p:cNvSpPr>
            <a:spLocks noChangeShapeType="1"/>
          </p:cNvSpPr>
          <p:nvPr/>
        </p:nvSpPr>
        <p:spPr bwMode="auto">
          <a:xfrm flipH="1">
            <a:off x="5580063" y="3722312"/>
            <a:ext cx="576262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4" name="Text Box 112"/>
          <p:cNvSpPr txBox="1">
            <a:spLocks noChangeArrowheads="1"/>
          </p:cNvSpPr>
          <p:nvPr/>
        </p:nvSpPr>
        <p:spPr bwMode="auto">
          <a:xfrm>
            <a:off x="6156325" y="3723900"/>
            <a:ext cx="1409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事件出现</a:t>
            </a:r>
          </a:p>
        </p:txBody>
      </p:sp>
      <p:sp>
        <p:nvSpPr>
          <p:cNvPr id="175" name="Line 113"/>
          <p:cNvSpPr>
            <a:spLocks noChangeShapeType="1"/>
          </p:cNvSpPr>
          <p:nvPr/>
        </p:nvSpPr>
        <p:spPr bwMode="auto">
          <a:xfrm>
            <a:off x="5795963" y="2715837"/>
            <a:ext cx="360362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6" name="Line 114"/>
          <p:cNvSpPr>
            <a:spLocks noChangeShapeType="1"/>
          </p:cNvSpPr>
          <p:nvPr/>
        </p:nvSpPr>
        <p:spPr bwMode="auto">
          <a:xfrm>
            <a:off x="6156325" y="2715837"/>
            <a:ext cx="0" cy="86360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7" name="Line 115"/>
          <p:cNvSpPr>
            <a:spLocks noChangeShapeType="1"/>
          </p:cNvSpPr>
          <p:nvPr/>
        </p:nvSpPr>
        <p:spPr bwMode="auto">
          <a:xfrm flipH="1">
            <a:off x="5651500" y="3579437"/>
            <a:ext cx="5048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8" name="Line 116"/>
          <p:cNvSpPr>
            <a:spLocks noChangeShapeType="1"/>
          </p:cNvSpPr>
          <p:nvPr/>
        </p:nvSpPr>
        <p:spPr bwMode="auto">
          <a:xfrm>
            <a:off x="2627313" y="3147637"/>
            <a:ext cx="0" cy="64770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9" name="Text Box 117"/>
          <p:cNvSpPr txBox="1">
            <a:spLocks noChangeArrowheads="1"/>
          </p:cNvSpPr>
          <p:nvPr/>
        </p:nvSpPr>
        <p:spPr bwMode="auto">
          <a:xfrm>
            <a:off x="2658244" y="3074612"/>
            <a:ext cx="110799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zh-CN" altLang="en-US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中级调度</a:t>
            </a:r>
          </a:p>
        </p:txBody>
      </p:sp>
      <p:sp>
        <p:nvSpPr>
          <p:cNvPr id="180" name="Line 119"/>
          <p:cNvSpPr>
            <a:spLocks noChangeShapeType="1"/>
          </p:cNvSpPr>
          <p:nvPr/>
        </p:nvSpPr>
        <p:spPr bwMode="auto">
          <a:xfrm flipV="1">
            <a:off x="1692275" y="2642812"/>
            <a:ext cx="0" cy="1223963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81" name="Text Box 120"/>
          <p:cNvSpPr txBox="1">
            <a:spLocks noChangeArrowheads="1"/>
          </p:cNvSpPr>
          <p:nvPr/>
        </p:nvSpPr>
        <p:spPr bwMode="auto">
          <a:xfrm>
            <a:off x="207240" y="3426005"/>
            <a:ext cx="13827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/>
              <a:t>交互型作业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E41B-5958-C740-866A-40BF81827ED5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1298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调度的原则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D0696-B632-D348-825B-9980B49A9EF1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14</a:t>
            </a:fld>
            <a:endParaRPr lang="zh-CN" altLang="en-US"/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1976600677"/>
              </p:ext>
            </p:extLst>
          </p:nvPr>
        </p:nvGraphicFramePr>
        <p:xfrm>
          <a:off x="469024" y="1456519"/>
          <a:ext cx="7919399" cy="4696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0349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面向用户的准则</a:t>
            </a:r>
          </a:p>
        </p:txBody>
      </p:sp>
      <p:sp>
        <p:nvSpPr>
          <p:cNvPr id="104451" name="Rectangle 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周转时间</a:t>
            </a:r>
            <a:r>
              <a:rPr lang="zh-CN" altLang="zh-CN" dirty="0"/>
              <a:t>，</a:t>
            </a:r>
            <a:r>
              <a:rPr lang="en-US" altLang="zh-CN" dirty="0"/>
              <a:t>Turnaround time</a:t>
            </a:r>
            <a:endParaRPr lang="zh-CN" altLang="en-US" dirty="0"/>
          </a:p>
          <a:p>
            <a:pPr lvl="1"/>
            <a:r>
              <a:rPr lang="zh-CN" altLang="en-US" dirty="0"/>
              <a:t>作业</a:t>
            </a:r>
            <a:r>
              <a:rPr lang="zh-CN" altLang="en-US" dirty="0">
                <a:solidFill>
                  <a:schemeClr val="accent2"/>
                </a:solidFill>
              </a:rPr>
              <a:t>提交</a:t>
            </a:r>
            <a:r>
              <a:rPr lang="en-US" altLang="zh-CN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dirty="0">
                <a:solidFill>
                  <a:schemeClr val="accent2"/>
                </a:solidFill>
              </a:rPr>
              <a:t>完成</a:t>
            </a:r>
            <a:r>
              <a:rPr lang="zh-CN" altLang="en-US" dirty="0"/>
              <a:t>的时间</a:t>
            </a:r>
          </a:p>
          <a:p>
            <a:pPr lvl="1"/>
            <a:r>
              <a:rPr lang="zh-CN" altLang="en-US" dirty="0"/>
              <a:t>批处理系统</a:t>
            </a:r>
          </a:p>
        </p:txBody>
      </p:sp>
      <p:graphicFrame>
        <p:nvGraphicFramePr>
          <p:cNvPr id="3" name="内容占位符 2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61561051"/>
              </p:ext>
            </p:extLst>
          </p:nvPr>
        </p:nvGraphicFramePr>
        <p:xfrm>
          <a:off x="4648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806AD-1734-C44D-9577-B02A61508089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365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周转时间</a:t>
            </a:r>
          </a:p>
        </p:txBody>
      </p:sp>
      <p:sp>
        <p:nvSpPr>
          <p:cNvPr id="4136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平均周转时间</a:t>
            </a:r>
          </a:p>
          <a:p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	</a:t>
            </a:r>
          </a:p>
          <a:p>
            <a:r>
              <a:rPr lang="zh-CN" altLang="en-US" dirty="0"/>
              <a:t>平均带权  </a:t>
            </a:r>
          </a:p>
          <a:p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    </a:t>
            </a:r>
          </a:p>
          <a:p>
            <a:r>
              <a:rPr lang="en-US" altLang="zh-CN" dirty="0"/>
              <a:t>Ti</a:t>
            </a:r>
            <a:r>
              <a:rPr lang="zh-CN" altLang="en-US" dirty="0"/>
              <a:t>：周转时间</a:t>
            </a:r>
            <a:endParaRPr lang="en-US" altLang="zh-CN" dirty="0"/>
          </a:p>
          <a:p>
            <a:r>
              <a:rPr lang="en-US" altLang="zh-CN" dirty="0" err="1"/>
              <a:t>Ts</a:t>
            </a:r>
            <a:r>
              <a:rPr lang="zh-CN" altLang="en-US" dirty="0"/>
              <a:t>：实际运行时间（占用</a:t>
            </a:r>
            <a:r>
              <a:rPr lang="en-US" altLang="zh-CN" dirty="0"/>
              <a:t>CPU</a:t>
            </a:r>
            <a:r>
              <a:rPr lang="zh-CN" altLang="en-US" dirty="0"/>
              <a:t>时间）</a:t>
            </a:r>
          </a:p>
        </p:txBody>
      </p:sp>
      <p:sp>
        <p:nvSpPr>
          <p:cNvPr id="413702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413701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5651906"/>
              </p:ext>
            </p:extLst>
          </p:nvPr>
        </p:nvGraphicFramePr>
        <p:xfrm>
          <a:off x="3097213" y="1973263"/>
          <a:ext cx="1763712" cy="1173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48" name="公式" r:id="rId3" imgW="685800" imgH="457200" progId="Equation.3">
                  <p:embed/>
                </p:oleObj>
              </mc:Choice>
              <mc:Fallback>
                <p:oleObj name="公式" r:id="rId3" imgW="6858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7213" y="1973263"/>
                        <a:ext cx="1763712" cy="11731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3706" name="Rectangle 1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413705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6157096"/>
              </p:ext>
            </p:extLst>
          </p:nvPr>
        </p:nvGraphicFramePr>
        <p:xfrm>
          <a:off x="2795588" y="3501008"/>
          <a:ext cx="2065337" cy="115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49" name="公式" r:id="rId5" imgW="800100" imgH="469900" progId="Equation.3">
                  <p:embed/>
                </p:oleObj>
              </mc:Choice>
              <mc:Fallback>
                <p:oleObj name="公式" r:id="rId5" imgW="800100" imgH="469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95588" y="3501008"/>
                        <a:ext cx="2065337" cy="11557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4CA1F-5DE2-7749-9B51-A1672D907D96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4160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31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响应时间 </a:t>
            </a:r>
            <a:r>
              <a:rPr lang="en-US" altLang="zh-CN" dirty="0"/>
              <a:t>Response Time</a:t>
            </a:r>
            <a:endParaRPr lang="zh-CN" altLang="en-US" dirty="0"/>
          </a:p>
        </p:txBody>
      </p:sp>
      <p:sp>
        <p:nvSpPr>
          <p:cNvPr id="432130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提交请求到首次响应时间</a:t>
            </a:r>
          </a:p>
          <a:p>
            <a:r>
              <a:rPr lang="zh-CN" altLang="en-US" dirty="0"/>
              <a:t>交互式作业</a:t>
            </a:r>
          </a:p>
        </p:txBody>
      </p:sp>
      <p:graphicFrame>
        <p:nvGraphicFramePr>
          <p:cNvPr id="3" name="内容占位符 2"/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262479732"/>
              </p:ext>
            </p:extLst>
          </p:nvPr>
        </p:nvGraphicFramePr>
        <p:xfrm>
          <a:off x="539552" y="2852936"/>
          <a:ext cx="7570787" cy="2625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32133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32135" name="Rectangle 7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3D0F-721C-5F4C-8E2D-4EFC408A9CDA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27825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截止时间（</a:t>
            </a:r>
            <a:r>
              <a:rPr lang="en-US" altLang="zh-CN" dirty="0"/>
              <a:t>deadline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开始截止时间</a:t>
            </a:r>
            <a:endParaRPr lang="en-US" altLang="zh-CN" dirty="0"/>
          </a:p>
          <a:p>
            <a:pPr lvl="1"/>
            <a:r>
              <a:rPr lang="zh-CN" altLang="en-US" dirty="0"/>
              <a:t>完成截止时间</a:t>
            </a:r>
            <a:endParaRPr lang="en-US" altLang="zh-CN" dirty="0"/>
          </a:p>
          <a:p>
            <a:r>
              <a:rPr lang="zh-CN" altLang="en-US" dirty="0"/>
              <a:t>优先级准则</a:t>
            </a:r>
            <a:endParaRPr lang="en-US" altLang="zh-CN" dirty="0"/>
          </a:p>
          <a:p>
            <a:pPr lvl="1"/>
            <a:r>
              <a:rPr lang="zh-CN" altLang="en-US" dirty="0"/>
              <a:t>需要抢占</a:t>
            </a:r>
            <a:r>
              <a:rPr lang="en-US" altLang="zh-CN" dirty="0"/>
              <a:t>/</a:t>
            </a:r>
            <a:r>
              <a:rPr lang="zh-CN" altLang="en-US" dirty="0"/>
              <a:t>剥夺调度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5685B-AE0D-9842-A08B-F61244B08A9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486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5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面向系统的准则</a:t>
            </a:r>
          </a:p>
        </p:txBody>
      </p:sp>
      <p:sp>
        <p:nvSpPr>
          <p:cNvPr id="433154" name="Rectangle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吞吐量（</a:t>
            </a:r>
            <a:r>
              <a:rPr lang="en-US" altLang="zh-CN" dirty="0"/>
              <a:t>Throughput</a:t>
            </a:r>
            <a:r>
              <a:rPr lang="zh-CN" altLang="en-US" dirty="0"/>
              <a:t>）高</a:t>
            </a:r>
            <a:endParaRPr lang="en-US" altLang="zh-CN" dirty="0"/>
          </a:p>
          <a:p>
            <a:pPr lvl="1"/>
            <a:r>
              <a:rPr lang="zh-CN" altLang="en-US" dirty="0"/>
              <a:t>单位时间完成作业数</a:t>
            </a:r>
            <a:endParaRPr lang="en-US" altLang="zh-CN" dirty="0"/>
          </a:p>
          <a:p>
            <a:pPr lvl="1"/>
            <a:r>
              <a:rPr lang="zh-CN" altLang="en-US" dirty="0"/>
              <a:t>批处理系统</a:t>
            </a:r>
          </a:p>
          <a:p>
            <a:r>
              <a:rPr lang="zh-CN" altLang="en-US" dirty="0"/>
              <a:t>处理机利用率高</a:t>
            </a:r>
            <a:r>
              <a:rPr lang="zh-CN" altLang="zh-CN" dirty="0"/>
              <a:t>（</a:t>
            </a:r>
            <a:r>
              <a:rPr lang="en-US" altLang="zh-CN" dirty="0"/>
              <a:t>Utilization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en-US" altLang="zh-CN" dirty="0"/>
              <a:t>keep running!</a:t>
            </a:r>
          </a:p>
          <a:p>
            <a:r>
              <a:rPr lang="zh-CN" altLang="en-US" dirty="0"/>
              <a:t>各类资源的平衡利用（</a:t>
            </a:r>
            <a:r>
              <a:rPr lang="en-US" altLang="zh-CN" dirty="0"/>
              <a:t>Balancing Resources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公平性</a:t>
            </a:r>
            <a:r>
              <a:rPr lang="zh-CN" altLang="zh-CN" dirty="0"/>
              <a:t>（</a:t>
            </a:r>
            <a:r>
              <a:rPr lang="en-US" altLang="zh-CN" dirty="0"/>
              <a:t>Fairness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优先级（</a:t>
            </a:r>
            <a:r>
              <a:rPr lang="en-US" altLang="zh-CN" dirty="0"/>
              <a:t>Enforcing Priority</a:t>
            </a:r>
            <a:r>
              <a:rPr lang="zh-CN" altLang="en-US" dirty="0"/>
              <a:t>）</a:t>
            </a:r>
          </a:p>
        </p:txBody>
      </p:sp>
      <p:sp>
        <p:nvSpPr>
          <p:cNvPr id="433157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33158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6A8E-1E94-FD4B-9274-CDF13C246390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3029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处理机调度</a:t>
            </a:r>
          </a:p>
        </p:txBody>
      </p:sp>
      <p:sp>
        <p:nvSpPr>
          <p:cNvPr id="214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分配处理机的任务由进程调度程序完成。 </a:t>
            </a:r>
          </a:p>
          <a:p>
            <a:r>
              <a:rPr lang="zh-CN" altLang="en-US" dirty="0"/>
              <a:t>处理机是最重要的计算机资源，提高处理机的利用率及改善系统性能（吞吐量、响应时间），在很大程度上取决于进程调度性能的好坏。 </a:t>
            </a:r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AA495-53C6-E848-8DB6-C48F14C091FB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6200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程序特征</a:t>
            </a:r>
          </a:p>
        </p:txBody>
      </p:sp>
      <p:sp>
        <p:nvSpPr>
          <p:cNvPr id="454663" name="Rectangle 7"/>
          <p:cNvSpPr>
            <a:spLocks noGrp="1" noChangeArrowheads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阵发期</a:t>
            </a:r>
            <a:endParaRPr lang="en-US" altLang="zh-CN" dirty="0"/>
          </a:p>
          <a:p>
            <a:pPr lvl="1"/>
            <a:r>
              <a:rPr lang="en-US" altLang="zh-CN" dirty="0"/>
              <a:t>CPU burst cycle: </a:t>
            </a:r>
            <a:r>
              <a:rPr lang="zh-CN" altLang="en-US" dirty="0"/>
              <a:t>进程</a:t>
            </a:r>
            <a:r>
              <a:rPr lang="en-US" altLang="zh-CN" dirty="0"/>
              <a:t>(</a:t>
            </a:r>
            <a:r>
              <a:rPr lang="zh-CN" altLang="en-US" dirty="0"/>
              <a:t>线程</a:t>
            </a:r>
            <a:r>
              <a:rPr lang="en-US" altLang="zh-CN" dirty="0"/>
              <a:t>)</a:t>
            </a:r>
            <a:r>
              <a:rPr lang="zh-CN" altLang="en-US" dirty="0"/>
              <a:t>使用</a:t>
            </a:r>
            <a:r>
              <a:rPr lang="en-US" altLang="zh-CN" dirty="0"/>
              <a:t>CPU</a:t>
            </a:r>
            <a:r>
              <a:rPr lang="zh-CN" altLang="en-US" dirty="0"/>
              <a:t>计算；</a:t>
            </a:r>
          </a:p>
          <a:p>
            <a:pPr lvl="1"/>
            <a:r>
              <a:rPr lang="en-US" altLang="zh-CN" dirty="0"/>
              <a:t>I/O burst cycle: </a:t>
            </a:r>
            <a:r>
              <a:rPr lang="zh-CN" altLang="en-US" dirty="0"/>
              <a:t>进程</a:t>
            </a:r>
            <a:r>
              <a:rPr lang="en-US" altLang="zh-CN" dirty="0"/>
              <a:t>(</a:t>
            </a:r>
            <a:r>
              <a:rPr lang="zh-CN" altLang="en-US" dirty="0"/>
              <a:t>线程</a:t>
            </a:r>
            <a:r>
              <a:rPr lang="en-US" altLang="zh-CN" dirty="0"/>
              <a:t>)</a:t>
            </a:r>
            <a:r>
              <a:rPr lang="zh-CN" altLang="en-US" dirty="0"/>
              <a:t>使用设备</a:t>
            </a:r>
            <a:r>
              <a:rPr lang="en-US" altLang="zh-CN" dirty="0"/>
              <a:t>I/O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进程运行行为</a:t>
            </a:r>
          </a:p>
          <a:p>
            <a:pPr lvl="1"/>
            <a:r>
              <a:rPr lang="en-US" altLang="zh-CN" dirty="0"/>
              <a:t>CPU</a:t>
            </a:r>
            <a:r>
              <a:rPr lang="zh-CN" altLang="en-US" dirty="0"/>
              <a:t>、</a:t>
            </a:r>
            <a:r>
              <a:rPr lang="en-US" altLang="zh-CN" dirty="0"/>
              <a:t>I/O</a:t>
            </a:r>
            <a:r>
              <a:rPr lang="zh-CN" altLang="en-US" dirty="0"/>
              <a:t>交替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5466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4" t="10310" r="40599" b="52560"/>
          <a:stretch>
            <a:fillRect/>
          </a:stretch>
        </p:blipFill>
        <p:spPr bwMode="auto">
          <a:xfrm>
            <a:off x="5010648" y="1336551"/>
            <a:ext cx="3413125" cy="4797425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54662" name="Rectangle 6"/>
          <p:cNvSpPr>
            <a:spLocks noChangeArrowheads="1"/>
          </p:cNvSpPr>
          <p:nvPr/>
        </p:nvSpPr>
        <p:spPr bwMode="auto">
          <a:xfrm>
            <a:off x="685800" y="19812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 anchor="ctr"/>
          <a:lstStyle/>
          <a:p>
            <a:pPr algn="l"/>
            <a:endParaRPr lang="en-US" altLang="zh-CN" sz="3600" b="1">
              <a:solidFill>
                <a:schemeClr val="hlink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itchFamily="2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567A-891A-DC44-A2BC-5340AC41883F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040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调度算法</a:t>
            </a:r>
            <a:r>
              <a:rPr lang="en-US" altLang="zh-CN" dirty="0"/>
              <a:t>——</a:t>
            </a:r>
            <a:r>
              <a:rPr lang="zh-CN" altLang="en-US" dirty="0"/>
              <a:t>资源分配问题 </a:t>
            </a: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根据系统的资源分配策略所规定的资源分配算法。对于不同的系统目标，通常采用不同的调度算法。</a:t>
            </a:r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E7D09-9798-C74D-B56E-35773C156265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21</a:t>
            </a:fld>
            <a:endParaRPr lang="zh-CN" altLang="en-US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4083833218"/>
              </p:ext>
            </p:extLst>
          </p:nvPr>
        </p:nvGraphicFramePr>
        <p:xfrm>
          <a:off x="1524000" y="3325440"/>
          <a:ext cx="6096000" cy="29118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076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先来先服务</a:t>
            </a:r>
            <a:r>
              <a:rPr lang="en-US" altLang="zh-CN" dirty="0"/>
              <a:t>——FCFS</a:t>
            </a:r>
            <a:endParaRPr lang="zh-CN" altLang="en-US" dirty="0"/>
          </a:p>
        </p:txBody>
      </p:sp>
      <p:sp>
        <p:nvSpPr>
          <p:cNvPr id="4587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先来先服务</a:t>
            </a:r>
            <a:r>
              <a:rPr lang="en-US" altLang="zh-CN" dirty="0"/>
              <a:t> (First-Come-First-Served)</a:t>
            </a:r>
          </a:p>
          <a:p>
            <a:pPr lvl="1"/>
            <a:r>
              <a:rPr lang="zh-CN" altLang="en-US" dirty="0"/>
              <a:t>当每个进程就绪后，它加入就绪队列（队尾）。</a:t>
            </a:r>
            <a:endParaRPr lang="en-US" altLang="zh-CN" dirty="0"/>
          </a:p>
          <a:p>
            <a:pPr lvl="1"/>
            <a:r>
              <a:rPr lang="zh-CN" altLang="en-US" dirty="0"/>
              <a:t>当正在运行的进程停止执行时，选择在就绪队列中存在时间最长的进程运行（队首）</a:t>
            </a:r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B8E11-3FF5-2341-BF4E-8694EA630A47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786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58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58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58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875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举例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47C96-957A-6449-8D49-26D53D7D016D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23</a:t>
            </a:fld>
            <a:endParaRPr lang="zh-CN" altLang="en-US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566574"/>
              </p:ext>
            </p:extLst>
          </p:nvPr>
        </p:nvGraphicFramePr>
        <p:xfrm>
          <a:off x="2160340" y="1738266"/>
          <a:ext cx="4823320" cy="403245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2294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69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69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649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</a:rPr>
                        <a:t>进程名</a:t>
                      </a:r>
                      <a:endParaRPr lang="zh-CN" sz="28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</a:rPr>
                        <a:t>产生时间</a:t>
                      </a:r>
                      <a:endParaRPr lang="zh-CN" sz="28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</a:rPr>
                        <a:t>服务时间</a:t>
                      </a:r>
                      <a:endParaRPr lang="zh-CN" sz="28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649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P1</a:t>
                      </a:r>
                      <a:endParaRPr lang="zh-CN" sz="28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0</a:t>
                      </a:r>
                      <a:endParaRPr lang="zh-CN" sz="28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2</a:t>
                      </a:r>
                      <a:endParaRPr lang="zh-CN" sz="28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649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P2</a:t>
                      </a:r>
                      <a:endParaRPr lang="zh-CN" sz="28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1</a:t>
                      </a:r>
                      <a:endParaRPr lang="zh-CN" sz="28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6</a:t>
                      </a:r>
                      <a:endParaRPr lang="zh-CN" sz="28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649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P3</a:t>
                      </a:r>
                      <a:endParaRPr lang="zh-CN" sz="28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2</a:t>
                      </a:r>
                      <a:endParaRPr lang="zh-CN" sz="28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1</a:t>
                      </a:r>
                      <a:endParaRPr lang="zh-CN" sz="28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649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P4</a:t>
                      </a:r>
                      <a:endParaRPr lang="zh-CN" sz="28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3</a:t>
                      </a:r>
                      <a:endParaRPr lang="zh-CN" sz="28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5</a:t>
                      </a:r>
                      <a:endParaRPr lang="zh-CN" sz="28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453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FCFS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F74F-FB56-4646-B819-685CA4AA9834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24</a:t>
            </a:fld>
            <a:endParaRPr lang="zh-CN" altLang="en-US"/>
          </a:p>
        </p:txBody>
      </p:sp>
      <p:grpSp>
        <p:nvGrpSpPr>
          <p:cNvPr id="65" name="组合 64"/>
          <p:cNvGrpSpPr/>
          <p:nvPr/>
        </p:nvGrpSpPr>
        <p:grpSpPr>
          <a:xfrm>
            <a:off x="2647801" y="2420888"/>
            <a:ext cx="6316687" cy="2592288"/>
            <a:chOff x="1063624" y="2893586"/>
            <a:chExt cx="6316687" cy="2592288"/>
          </a:xfrm>
        </p:grpSpPr>
        <p:grpSp>
          <p:nvGrpSpPr>
            <p:cNvPr id="55" name="组合 54"/>
            <p:cNvGrpSpPr/>
            <p:nvPr/>
          </p:nvGrpSpPr>
          <p:grpSpPr>
            <a:xfrm>
              <a:off x="1063624" y="2893586"/>
              <a:ext cx="6316687" cy="2191599"/>
              <a:chOff x="949325" y="3610036"/>
              <a:chExt cx="4343400" cy="1187116"/>
            </a:xfrm>
          </p:grpSpPr>
          <p:sp>
            <p:nvSpPr>
              <p:cNvPr id="7" name="Line 18"/>
              <p:cNvSpPr>
                <a:spLocks noChangeShapeType="1"/>
              </p:cNvSpPr>
              <p:nvPr/>
            </p:nvSpPr>
            <p:spPr bwMode="auto">
              <a:xfrm>
                <a:off x="949325" y="4797152"/>
                <a:ext cx="434340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Line 33"/>
              <p:cNvSpPr>
                <a:spLocks noChangeShapeType="1"/>
              </p:cNvSpPr>
              <p:nvPr/>
            </p:nvSpPr>
            <p:spPr bwMode="auto">
              <a:xfrm>
                <a:off x="949325" y="3610036"/>
                <a:ext cx="0" cy="118711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Line 34"/>
              <p:cNvSpPr>
                <a:spLocks noChangeShapeType="1"/>
              </p:cNvSpPr>
              <p:nvPr/>
            </p:nvSpPr>
            <p:spPr bwMode="auto">
              <a:xfrm>
                <a:off x="14065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Line 35"/>
              <p:cNvSpPr>
                <a:spLocks noChangeShapeType="1"/>
              </p:cNvSpPr>
              <p:nvPr/>
            </p:nvSpPr>
            <p:spPr bwMode="auto">
              <a:xfrm>
                <a:off x="16351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Line 36"/>
              <p:cNvSpPr>
                <a:spLocks noChangeShapeType="1"/>
              </p:cNvSpPr>
              <p:nvPr/>
            </p:nvSpPr>
            <p:spPr bwMode="auto">
              <a:xfrm>
                <a:off x="18637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Line 37"/>
              <p:cNvSpPr>
                <a:spLocks noChangeShapeType="1"/>
              </p:cNvSpPr>
              <p:nvPr/>
            </p:nvSpPr>
            <p:spPr bwMode="auto">
              <a:xfrm>
                <a:off x="20923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Line 38"/>
              <p:cNvSpPr>
                <a:spLocks noChangeShapeType="1"/>
              </p:cNvSpPr>
              <p:nvPr/>
            </p:nvSpPr>
            <p:spPr bwMode="auto">
              <a:xfrm>
                <a:off x="23209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Line 39"/>
              <p:cNvSpPr>
                <a:spLocks noChangeShapeType="1"/>
              </p:cNvSpPr>
              <p:nvPr/>
            </p:nvSpPr>
            <p:spPr bwMode="auto">
              <a:xfrm>
                <a:off x="25495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Line 40"/>
              <p:cNvSpPr>
                <a:spLocks noChangeShapeType="1"/>
              </p:cNvSpPr>
              <p:nvPr/>
            </p:nvSpPr>
            <p:spPr bwMode="auto">
              <a:xfrm>
                <a:off x="27781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Line 41"/>
              <p:cNvSpPr>
                <a:spLocks noChangeShapeType="1"/>
              </p:cNvSpPr>
              <p:nvPr/>
            </p:nvSpPr>
            <p:spPr bwMode="auto">
              <a:xfrm>
                <a:off x="30067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Line 42"/>
              <p:cNvSpPr>
                <a:spLocks noChangeShapeType="1"/>
              </p:cNvSpPr>
              <p:nvPr/>
            </p:nvSpPr>
            <p:spPr bwMode="auto">
              <a:xfrm>
                <a:off x="46069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Line 43"/>
              <p:cNvSpPr>
                <a:spLocks noChangeShapeType="1"/>
              </p:cNvSpPr>
              <p:nvPr/>
            </p:nvSpPr>
            <p:spPr bwMode="auto">
              <a:xfrm>
                <a:off x="43783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Line 44"/>
              <p:cNvSpPr>
                <a:spLocks noChangeShapeType="1"/>
              </p:cNvSpPr>
              <p:nvPr/>
            </p:nvSpPr>
            <p:spPr bwMode="auto">
              <a:xfrm>
                <a:off x="41497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Line 45"/>
              <p:cNvSpPr>
                <a:spLocks noChangeShapeType="1"/>
              </p:cNvSpPr>
              <p:nvPr/>
            </p:nvSpPr>
            <p:spPr bwMode="auto">
              <a:xfrm>
                <a:off x="39211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Line 46"/>
              <p:cNvSpPr>
                <a:spLocks noChangeShapeType="1"/>
              </p:cNvSpPr>
              <p:nvPr/>
            </p:nvSpPr>
            <p:spPr bwMode="auto">
              <a:xfrm>
                <a:off x="36925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Line 47"/>
              <p:cNvSpPr>
                <a:spLocks noChangeShapeType="1"/>
              </p:cNvSpPr>
              <p:nvPr/>
            </p:nvSpPr>
            <p:spPr bwMode="auto">
              <a:xfrm>
                <a:off x="34639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Line 48"/>
              <p:cNvSpPr>
                <a:spLocks noChangeShapeType="1"/>
              </p:cNvSpPr>
              <p:nvPr/>
            </p:nvSpPr>
            <p:spPr bwMode="auto">
              <a:xfrm>
                <a:off x="32353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Line 34"/>
              <p:cNvSpPr>
                <a:spLocks noChangeShapeType="1"/>
              </p:cNvSpPr>
              <p:nvPr/>
            </p:nvSpPr>
            <p:spPr bwMode="auto">
              <a:xfrm>
                <a:off x="1184803" y="4689201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1572078" y="51165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237000" y="51165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901914" y="51165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566829" y="51165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231743" y="511654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10</a:t>
              </a:r>
              <a:endParaRPr lang="zh-CN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832538" y="511654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12</a:t>
              </a:r>
              <a:endParaRPr lang="zh-CN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497452" y="511654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14</a:t>
              </a:r>
              <a:endParaRPr lang="zh-CN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162366" y="511654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16</a:t>
              </a:r>
              <a:endParaRPr lang="zh-CN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7067405" y="5116542"/>
              <a:ext cx="2487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</a:t>
              </a:r>
              <a:endParaRPr lang="zh-CN" altLang="en-US" dirty="0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367783"/>
              </p:ext>
            </p:extLst>
          </p:nvPr>
        </p:nvGraphicFramePr>
        <p:xfrm>
          <a:off x="80147" y="1258823"/>
          <a:ext cx="2397499" cy="169348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111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31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3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619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进程名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产生时间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服务时间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18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P1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0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18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P2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6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18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P3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18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P4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3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20" name="组合 19"/>
          <p:cNvGrpSpPr/>
          <p:nvPr/>
        </p:nvGrpSpPr>
        <p:grpSpPr>
          <a:xfrm>
            <a:off x="2647801" y="3779748"/>
            <a:ext cx="664907" cy="369332"/>
            <a:chOff x="1063624" y="5219908"/>
            <a:chExt cx="664907" cy="369332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1063624" y="5589240"/>
              <a:ext cx="664907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181071" y="5219908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P1</a:t>
              </a:r>
              <a:endParaRPr lang="zh-CN" altLang="en-US" dirty="0"/>
            </a:p>
          </p:txBody>
        </p:sp>
      </p:grpSp>
      <p:cxnSp>
        <p:nvCxnSpPr>
          <p:cNvPr id="66" name="直接连接符 65"/>
          <p:cNvCxnSpPr/>
          <p:nvPr/>
        </p:nvCxnSpPr>
        <p:spPr>
          <a:xfrm flipH="1">
            <a:off x="3317845" y="3688347"/>
            <a:ext cx="4053" cy="47179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3312708" y="3327641"/>
            <a:ext cx="1994751" cy="384389"/>
            <a:chOff x="1728531" y="4767801"/>
            <a:chExt cx="1994751" cy="384389"/>
          </a:xfrm>
        </p:grpSpPr>
        <p:cxnSp>
          <p:nvCxnSpPr>
            <p:cNvPr id="67" name="直接连接符 66"/>
            <p:cNvCxnSpPr/>
            <p:nvPr/>
          </p:nvCxnSpPr>
          <p:spPr>
            <a:xfrm>
              <a:off x="1728531" y="5152190"/>
              <a:ext cx="1994751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/>
            <p:cNvSpPr txBox="1"/>
            <p:nvPr/>
          </p:nvSpPr>
          <p:spPr>
            <a:xfrm>
              <a:off x="2393453" y="4767801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P2</a:t>
              </a:r>
              <a:endParaRPr lang="zh-CN" altLang="en-US" dirty="0"/>
            </a:p>
          </p:txBody>
        </p:sp>
      </p:grpSp>
      <p:cxnSp>
        <p:nvCxnSpPr>
          <p:cNvPr id="69" name="直接连接符 68"/>
          <p:cNvCxnSpPr/>
          <p:nvPr/>
        </p:nvCxnSpPr>
        <p:spPr>
          <a:xfrm>
            <a:off x="5297057" y="3257524"/>
            <a:ext cx="0" cy="471552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5238264" y="2881842"/>
            <a:ext cx="466794" cy="393850"/>
            <a:chOff x="3654087" y="4322002"/>
            <a:chExt cx="466794" cy="393850"/>
          </a:xfrm>
        </p:grpSpPr>
        <p:cxnSp>
          <p:nvCxnSpPr>
            <p:cNvPr id="70" name="直接连接符 69"/>
            <p:cNvCxnSpPr/>
            <p:nvPr/>
          </p:nvCxnSpPr>
          <p:spPr>
            <a:xfrm>
              <a:off x="3719229" y="4715852"/>
              <a:ext cx="336510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654087" y="432200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P3</a:t>
              </a:r>
              <a:endParaRPr lang="zh-CN" altLang="en-US" dirty="0"/>
            </a:p>
          </p:txBody>
        </p:sp>
      </p:grpSp>
      <p:cxnSp>
        <p:nvCxnSpPr>
          <p:cNvPr id="72" name="直接连接符 71"/>
          <p:cNvCxnSpPr/>
          <p:nvPr/>
        </p:nvCxnSpPr>
        <p:spPr>
          <a:xfrm flipH="1">
            <a:off x="5643023" y="2823298"/>
            <a:ext cx="4053" cy="47179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7303299" y="2823298"/>
            <a:ext cx="1" cy="1774533"/>
          </a:xfrm>
          <a:prstGeom prst="line">
            <a:avLst/>
          </a:prstGeom>
          <a:ln w="381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5639761" y="2420888"/>
            <a:ext cx="1663539" cy="421804"/>
            <a:chOff x="4055584" y="3861048"/>
            <a:chExt cx="1663539" cy="421804"/>
          </a:xfrm>
        </p:grpSpPr>
        <p:cxnSp>
          <p:nvCxnSpPr>
            <p:cNvPr id="73" name="直接连接符 72"/>
            <p:cNvCxnSpPr/>
            <p:nvPr/>
          </p:nvCxnSpPr>
          <p:spPr>
            <a:xfrm>
              <a:off x="4055584" y="4282852"/>
              <a:ext cx="1663539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4610099" y="3861048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P4</a:t>
              </a:r>
              <a:endParaRPr lang="zh-CN" altLang="en-US" dirty="0"/>
            </a:p>
          </p:txBody>
        </p:sp>
      </p:grpSp>
      <p:sp>
        <p:nvSpPr>
          <p:cNvPr id="24" name="矩形 23"/>
          <p:cNvSpPr/>
          <p:nvPr/>
        </p:nvSpPr>
        <p:spPr>
          <a:xfrm>
            <a:off x="338171" y="5725518"/>
            <a:ext cx="821250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zh-CN" altLang="en-US" sz="2800" b="1" cap="none" spc="0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平均周转时间</a:t>
            </a:r>
            <a:r>
              <a:rPr lang="zh-CN" altLang="en-US" sz="28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sym typeface="Wingdings"/>
              </a:rPr>
              <a:t>：</a:t>
            </a:r>
            <a:r>
              <a:rPr lang="en-US" altLang="zh-CN" sz="28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sym typeface="Wingdings"/>
              </a:rPr>
              <a:t>((2-0)+(8-1)+(9-2)+(14-3))/4 = 6.75 </a:t>
            </a:r>
            <a:endParaRPr lang="zh-CN" altLang="en-US" sz="28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414404" y="4941168"/>
            <a:ext cx="466794" cy="649546"/>
            <a:chOff x="2414404" y="4941168"/>
            <a:chExt cx="466794" cy="649546"/>
          </a:xfrm>
        </p:grpSpPr>
        <p:sp>
          <p:nvSpPr>
            <p:cNvPr id="26" name="TextBox 25"/>
            <p:cNvSpPr txBox="1"/>
            <p:nvPr/>
          </p:nvSpPr>
          <p:spPr>
            <a:xfrm>
              <a:off x="2414404" y="522138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P1</a:t>
              </a:r>
              <a:endParaRPr lang="zh-CN" altLang="en-US" dirty="0"/>
            </a:p>
          </p:txBody>
        </p:sp>
        <p:cxnSp>
          <p:nvCxnSpPr>
            <p:cNvPr id="28" name="直接箭头连接符 27"/>
            <p:cNvCxnSpPr>
              <a:stCxn id="26" idx="0"/>
            </p:cNvCxnSpPr>
            <p:nvPr/>
          </p:nvCxnSpPr>
          <p:spPr>
            <a:xfrm flipV="1">
              <a:off x="2647801" y="4941168"/>
              <a:ext cx="0" cy="28021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7" name="组合 76"/>
          <p:cNvGrpSpPr/>
          <p:nvPr/>
        </p:nvGrpSpPr>
        <p:grpSpPr>
          <a:xfrm>
            <a:off x="2756864" y="4941168"/>
            <a:ext cx="466794" cy="649546"/>
            <a:chOff x="2414404" y="4941168"/>
            <a:chExt cx="466794" cy="649546"/>
          </a:xfrm>
        </p:grpSpPr>
        <p:sp>
          <p:nvSpPr>
            <p:cNvPr id="78" name="TextBox 77"/>
            <p:cNvSpPr txBox="1"/>
            <p:nvPr/>
          </p:nvSpPr>
          <p:spPr>
            <a:xfrm>
              <a:off x="2414404" y="522138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P2</a:t>
              </a:r>
              <a:endParaRPr lang="zh-CN" altLang="en-US" dirty="0"/>
            </a:p>
          </p:txBody>
        </p:sp>
        <p:cxnSp>
          <p:nvCxnSpPr>
            <p:cNvPr id="79" name="直接箭头连接符 78"/>
            <p:cNvCxnSpPr>
              <a:stCxn id="78" idx="0"/>
            </p:cNvCxnSpPr>
            <p:nvPr/>
          </p:nvCxnSpPr>
          <p:spPr>
            <a:xfrm flipV="1">
              <a:off x="2647801" y="4941168"/>
              <a:ext cx="0" cy="28021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3079311" y="4941168"/>
            <a:ext cx="466794" cy="649546"/>
            <a:chOff x="2414404" y="4941168"/>
            <a:chExt cx="466794" cy="649546"/>
          </a:xfrm>
        </p:grpSpPr>
        <p:sp>
          <p:nvSpPr>
            <p:cNvPr id="81" name="TextBox 80"/>
            <p:cNvSpPr txBox="1"/>
            <p:nvPr/>
          </p:nvSpPr>
          <p:spPr>
            <a:xfrm>
              <a:off x="2414404" y="522138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P3</a:t>
              </a:r>
              <a:endParaRPr lang="zh-CN" altLang="en-US" dirty="0"/>
            </a:p>
          </p:txBody>
        </p:sp>
        <p:cxnSp>
          <p:nvCxnSpPr>
            <p:cNvPr id="82" name="直接箭头连接符 81"/>
            <p:cNvCxnSpPr>
              <a:stCxn id="81" idx="0"/>
            </p:cNvCxnSpPr>
            <p:nvPr/>
          </p:nvCxnSpPr>
          <p:spPr>
            <a:xfrm flipV="1">
              <a:off x="2647801" y="4941168"/>
              <a:ext cx="0" cy="28021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3" name="组合 82"/>
          <p:cNvGrpSpPr/>
          <p:nvPr/>
        </p:nvGrpSpPr>
        <p:grpSpPr>
          <a:xfrm>
            <a:off x="3411776" y="4941168"/>
            <a:ext cx="466794" cy="649546"/>
            <a:chOff x="2414404" y="4941168"/>
            <a:chExt cx="466794" cy="649546"/>
          </a:xfrm>
        </p:grpSpPr>
        <p:sp>
          <p:nvSpPr>
            <p:cNvPr id="84" name="TextBox 83"/>
            <p:cNvSpPr txBox="1"/>
            <p:nvPr/>
          </p:nvSpPr>
          <p:spPr>
            <a:xfrm>
              <a:off x="2414404" y="522138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P4</a:t>
              </a:r>
              <a:endParaRPr lang="zh-CN" altLang="en-US" dirty="0"/>
            </a:p>
          </p:txBody>
        </p:sp>
        <p:cxnSp>
          <p:nvCxnSpPr>
            <p:cNvPr id="85" name="直接箭头连接符 84"/>
            <p:cNvCxnSpPr>
              <a:stCxn id="84" idx="0"/>
            </p:cNvCxnSpPr>
            <p:nvPr/>
          </p:nvCxnSpPr>
          <p:spPr>
            <a:xfrm flipV="1">
              <a:off x="2647801" y="4941168"/>
              <a:ext cx="0" cy="28021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9317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先来先服务</a:t>
            </a:r>
            <a:r>
              <a:rPr lang="en-US" altLang="zh-CN" dirty="0"/>
              <a:t>——FCFS</a:t>
            </a:r>
            <a:endParaRPr lang="zh-CN" altLang="en-US" dirty="0"/>
          </a:p>
        </p:txBody>
      </p:sp>
      <p:sp>
        <p:nvSpPr>
          <p:cNvPr id="4587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评价</a:t>
            </a:r>
          </a:p>
          <a:p>
            <a:pPr lvl="1"/>
            <a:r>
              <a:rPr lang="zh-CN" altLang="en-US" dirty="0"/>
              <a:t>非抢占调度</a:t>
            </a:r>
          </a:p>
          <a:p>
            <a:pPr lvl="1"/>
            <a:r>
              <a:rPr lang="zh-CN" altLang="en-US" dirty="0"/>
              <a:t>对长进程有利，不利于短进程。</a:t>
            </a:r>
          </a:p>
          <a:p>
            <a:pPr lvl="1"/>
            <a:r>
              <a:rPr lang="zh-CN" altLang="en-US" dirty="0"/>
              <a:t>适合</a:t>
            </a:r>
            <a:r>
              <a:rPr lang="en-US" altLang="zh-CN" dirty="0"/>
              <a:t>CPU</a:t>
            </a:r>
            <a:r>
              <a:rPr lang="zh-CN" altLang="en-US" dirty="0"/>
              <a:t>繁忙型进程，不适合</a:t>
            </a:r>
            <a:r>
              <a:rPr lang="en-US" altLang="zh-CN" dirty="0"/>
              <a:t>I/O</a:t>
            </a:r>
            <a:r>
              <a:rPr lang="zh-CN" altLang="en-US" dirty="0"/>
              <a:t>繁忙型进程（系统角度）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不能直接用于分时系统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往往与其它调度算法综合使用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A5FFB-AF5A-0749-A407-CB47E00FCA5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8294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最短作业优先</a:t>
            </a:r>
          </a:p>
        </p:txBody>
      </p:sp>
      <p:sp>
        <p:nvSpPr>
          <p:cNvPr id="459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Shortest Job/Process First/Next, SJF/SPF/SJN/SPN</a:t>
            </a:r>
          </a:p>
          <a:p>
            <a:r>
              <a:rPr lang="zh-CN" altLang="en-US" dirty="0"/>
              <a:t>非剥夺，当前进程结束后，选择所需处理时间最短的进程。</a:t>
            </a:r>
            <a:endParaRPr lang="en-US" altLang="zh-CN" dirty="0"/>
          </a:p>
          <a:p>
            <a:r>
              <a:rPr lang="zh-CN" altLang="en-US" dirty="0"/>
              <a:t>如果两个进程剩余时间相同，则使用</a:t>
            </a:r>
            <a:r>
              <a:rPr lang="en-US" altLang="zh-CN" dirty="0"/>
              <a:t>FCFS</a:t>
            </a:r>
            <a:r>
              <a:rPr lang="zh-CN" altLang="en-US" dirty="0"/>
              <a:t>来调度。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4F88B-643B-C644-B2C1-A2F79D2CE3EF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5028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SJF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BE3DA-65E3-5348-8366-C10288FFBB7C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27</a:t>
            </a:fld>
            <a:endParaRPr lang="zh-CN" altLang="en-US"/>
          </a:p>
        </p:txBody>
      </p:sp>
      <p:grpSp>
        <p:nvGrpSpPr>
          <p:cNvPr id="65" name="组合 64"/>
          <p:cNvGrpSpPr/>
          <p:nvPr/>
        </p:nvGrpSpPr>
        <p:grpSpPr>
          <a:xfrm>
            <a:off x="2647801" y="2420888"/>
            <a:ext cx="6316687" cy="2592288"/>
            <a:chOff x="1063624" y="2893586"/>
            <a:chExt cx="6316687" cy="2592288"/>
          </a:xfrm>
        </p:grpSpPr>
        <p:grpSp>
          <p:nvGrpSpPr>
            <p:cNvPr id="55" name="组合 54"/>
            <p:cNvGrpSpPr/>
            <p:nvPr/>
          </p:nvGrpSpPr>
          <p:grpSpPr>
            <a:xfrm>
              <a:off x="1063624" y="2893586"/>
              <a:ext cx="6316687" cy="2191599"/>
              <a:chOff x="949325" y="3610036"/>
              <a:chExt cx="4343400" cy="1187116"/>
            </a:xfrm>
          </p:grpSpPr>
          <p:sp>
            <p:nvSpPr>
              <p:cNvPr id="7" name="Line 18"/>
              <p:cNvSpPr>
                <a:spLocks noChangeShapeType="1"/>
              </p:cNvSpPr>
              <p:nvPr/>
            </p:nvSpPr>
            <p:spPr bwMode="auto">
              <a:xfrm>
                <a:off x="949325" y="4797152"/>
                <a:ext cx="434340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Line 33"/>
              <p:cNvSpPr>
                <a:spLocks noChangeShapeType="1"/>
              </p:cNvSpPr>
              <p:nvPr/>
            </p:nvSpPr>
            <p:spPr bwMode="auto">
              <a:xfrm>
                <a:off x="949325" y="3610036"/>
                <a:ext cx="0" cy="118711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Line 34"/>
              <p:cNvSpPr>
                <a:spLocks noChangeShapeType="1"/>
              </p:cNvSpPr>
              <p:nvPr/>
            </p:nvSpPr>
            <p:spPr bwMode="auto">
              <a:xfrm>
                <a:off x="14065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Line 35"/>
              <p:cNvSpPr>
                <a:spLocks noChangeShapeType="1"/>
              </p:cNvSpPr>
              <p:nvPr/>
            </p:nvSpPr>
            <p:spPr bwMode="auto">
              <a:xfrm>
                <a:off x="16351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Line 36"/>
              <p:cNvSpPr>
                <a:spLocks noChangeShapeType="1"/>
              </p:cNvSpPr>
              <p:nvPr/>
            </p:nvSpPr>
            <p:spPr bwMode="auto">
              <a:xfrm>
                <a:off x="18637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Line 37"/>
              <p:cNvSpPr>
                <a:spLocks noChangeShapeType="1"/>
              </p:cNvSpPr>
              <p:nvPr/>
            </p:nvSpPr>
            <p:spPr bwMode="auto">
              <a:xfrm>
                <a:off x="20923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Line 38"/>
              <p:cNvSpPr>
                <a:spLocks noChangeShapeType="1"/>
              </p:cNvSpPr>
              <p:nvPr/>
            </p:nvSpPr>
            <p:spPr bwMode="auto">
              <a:xfrm>
                <a:off x="23209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Line 39"/>
              <p:cNvSpPr>
                <a:spLocks noChangeShapeType="1"/>
              </p:cNvSpPr>
              <p:nvPr/>
            </p:nvSpPr>
            <p:spPr bwMode="auto">
              <a:xfrm>
                <a:off x="25495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Line 40"/>
              <p:cNvSpPr>
                <a:spLocks noChangeShapeType="1"/>
              </p:cNvSpPr>
              <p:nvPr/>
            </p:nvSpPr>
            <p:spPr bwMode="auto">
              <a:xfrm>
                <a:off x="27781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Line 41"/>
              <p:cNvSpPr>
                <a:spLocks noChangeShapeType="1"/>
              </p:cNvSpPr>
              <p:nvPr/>
            </p:nvSpPr>
            <p:spPr bwMode="auto">
              <a:xfrm>
                <a:off x="30067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Line 42"/>
              <p:cNvSpPr>
                <a:spLocks noChangeShapeType="1"/>
              </p:cNvSpPr>
              <p:nvPr/>
            </p:nvSpPr>
            <p:spPr bwMode="auto">
              <a:xfrm>
                <a:off x="46069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Line 43"/>
              <p:cNvSpPr>
                <a:spLocks noChangeShapeType="1"/>
              </p:cNvSpPr>
              <p:nvPr/>
            </p:nvSpPr>
            <p:spPr bwMode="auto">
              <a:xfrm>
                <a:off x="43783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Line 44"/>
              <p:cNvSpPr>
                <a:spLocks noChangeShapeType="1"/>
              </p:cNvSpPr>
              <p:nvPr/>
            </p:nvSpPr>
            <p:spPr bwMode="auto">
              <a:xfrm>
                <a:off x="41497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Line 45"/>
              <p:cNvSpPr>
                <a:spLocks noChangeShapeType="1"/>
              </p:cNvSpPr>
              <p:nvPr/>
            </p:nvSpPr>
            <p:spPr bwMode="auto">
              <a:xfrm>
                <a:off x="39211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Line 46"/>
              <p:cNvSpPr>
                <a:spLocks noChangeShapeType="1"/>
              </p:cNvSpPr>
              <p:nvPr/>
            </p:nvSpPr>
            <p:spPr bwMode="auto">
              <a:xfrm>
                <a:off x="36925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Line 47"/>
              <p:cNvSpPr>
                <a:spLocks noChangeShapeType="1"/>
              </p:cNvSpPr>
              <p:nvPr/>
            </p:nvSpPr>
            <p:spPr bwMode="auto">
              <a:xfrm>
                <a:off x="34639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Line 48"/>
              <p:cNvSpPr>
                <a:spLocks noChangeShapeType="1"/>
              </p:cNvSpPr>
              <p:nvPr/>
            </p:nvSpPr>
            <p:spPr bwMode="auto">
              <a:xfrm>
                <a:off x="3235325" y="4689202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Line 34"/>
              <p:cNvSpPr>
                <a:spLocks noChangeShapeType="1"/>
              </p:cNvSpPr>
              <p:nvPr/>
            </p:nvSpPr>
            <p:spPr bwMode="auto">
              <a:xfrm>
                <a:off x="1184803" y="4689201"/>
                <a:ext cx="0" cy="10001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1572078" y="51165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237000" y="51165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901914" y="51165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566829" y="51165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231743" y="511654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10</a:t>
              </a:r>
              <a:endParaRPr lang="zh-CN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832538" y="511654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12</a:t>
              </a:r>
              <a:endParaRPr lang="zh-CN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497452" y="511654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14</a:t>
              </a:r>
              <a:endParaRPr lang="zh-CN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162366" y="511654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16</a:t>
              </a:r>
              <a:endParaRPr lang="zh-CN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7067405" y="5116542"/>
              <a:ext cx="2487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</a:t>
              </a:r>
              <a:endParaRPr lang="zh-CN" altLang="en-US" dirty="0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6678842"/>
              </p:ext>
            </p:extLst>
          </p:nvPr>
        </p:nvGraphicFramePr>
        <p:xfrm>
          <a:off x="80147" y="1258823"/>
          <a:ext cx="2397499" cy="169348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111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31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3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619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进程名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产生时间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服务时间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18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P1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0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18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P2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6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18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P3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18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P4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3</a:t>
                      </a:r>
                      <a:endParaRPr lang="zh-CN" sz="12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zh-CN" sz="12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20" name="组合 19"/>
          <p:cNvGrpSpPr/>
          <p:nvPr/>
        </p:nvGrpSpPr>
        <p:grpSpPr>
          <a:xfrm>
            <a:off x="2647801" y="3779748"/>
            <a:ext cx="664907" cy="369332"/>
            <a:chOff x="1063624" y="5219908"/>
            <a:chExt cx="664907" cy="369332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1063624" y="5589240"/>
              <a:ext cx="664907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181071" y="5219908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P1</a:t>
              </a:r>
              <a:endParaRPr lang="zh-CN" altLang="en-US" dirty="0"/>
            </a:p>
          </p:txBody>
        </p:sp>
      </p:grpSp>
      <p:cxnSp>
        <p:nvCxnSpPr>
          <p:cNvPr id="66" name="直接连接符 65"/>
          <p:cNvCxnSpPr/>
          <p:nvPr/>
        </p:nvCxnSpPr>
        <p:spPr>
          <a:xfrm flipH="1">
            <a:off x="3317845" y="3688347"/>
            <a:ext cx="4053" cy="47179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3270584" y="3327641"/>
            <a:ext cx="466794" cy="384389"/>
            <a:chOff x="1475792" y="4767801"/>
            <a:chExt cx="2800709" cy="384389"/>
          </a:xfrm>
        </p:grpSpPr>
        <p:cxnSp>
          <p:nvCxnSpPr>
            <p:cNvPr id="67" name="直接连接符 66"/>
            <p:cNvCxnSpPr/>
            <p:nvPr/>
          </p:nvCxnSpPr>
          <p:spPr>
            <a:xfrm>
              <a:off x="1728531" y="5152190"/>
              <a:ext cx="1994751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/>
            <p:cNvSpPr txBox="1"/>
            <p:nvPr/>
          </p:nvSpPr>
          <p:spPr>
            <a:xfrm>
              <a:off x="1475792" y="4767801"/>
              <a:ext cx="2800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P3</a:t>
              </a:r>
              <a:endParaRPr lang="zh-CN" altLang="en-US" dirty="0"/>
            </a:p>
          </p:txBody>
        </p:sp>
      </p:grpSp>
      <p:cxnSp>
        <p:nvCxnSpPr>
          <p:cNvPr id="69" name="直接连接符 68"/>
          <p:cNvCxnSpPr/>
          <p:nvPr/>
        </p:nvCxnSpPr>
        <p:spPr>
          <a:xfrm>
            <a:off x="3647771" y="3256849"/>
            <a:ext cx="0" cy="471552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3645172" y="2874527"/>
            <a:ext cx="1662290" cy="392539"/>
            <a:chOff x="3718956" y="4314687"/>
            <a:chExt cx="324345" cy="392539"/>
          </a:xfrm>
        </p:grpSpPr>
        <p:cxnSp>
          <p:nvCxnSpPr>
            <p:cNvPr id="70" name="直接连接符 69"/>
            <p:cNvCxnSpPr/>
            <p:nvPr/>
          </p:nvCxnSpPr>
          <p:spPr>
            <a:xfrm>
              <a:off x="3718956" y="4707226"/>
              <a:ext cx="324345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809847" y="4314687"/>
              <a:ext cx="99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P4</a:t>
              </a:r>
              <a:endParaRPr lang="zh-CN" altLang="en-US" dirty="0"/>
            </a:p>
          </p:txBody>
        </p:sp>
      </p:grpSp>
      <p:cxnSp>
        <p:nvCxnSpPr>
          <p:cNvPr id="72" name="直接连接符 71"/>
          <p:cNvCxnSpPr/>
          <p:nvPr/>
        </p:nvCxnSpPr>
        <p:spPr>
          <a:xfrm flipH="1">
            <a:off x="5309332" y="2806046"/>
            <a:ext cx="4053" cy="47179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7303299" y="2823298"/>
            <a:ext cx="1" cy="1774533"/>
          </a:xfrm>
          <a:prstGeom prst="line">
            <a:avLst/>
          </a:prstGeom>
          <a:ln w="381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5307459" y="2396628"/>
            <a:ext cx="2013093" cy="421804"/>
            <a:chOff x="3706030" y="3861048"/>
            <a:chExt cx="2013093" cy="421804"/>
          </a:xfrm>
        </p:grpSpPr>
        <p:cxnSp>
          <p:nvCxnSpPr>
            <p:cNvPr id="73" name="直接连接符 72"/>
            <p:cNvCxnSpPr/>
            <p:nvPr/>
          </p:nvCxnSpPr>
          <p:spPr>
            <a:xfrm>
              <a:off x="3706030" y="4282852"/>
              <a:ext cx="2013093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4516607" y="3861048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P2</a:t>
              </a:r>
              <a:endParaRPr lang="zh-CN" altLang="en-US" dirty="0"/>
            </a:p>
          </p:txBody>
        </p:sp>
      </p:grpSp>
      <p:sp>
        <p:nvSpPr>
          <p:cNvPr id="24" name="矩形 23"/>
          <p:cNvSpPr/>
          <p:nvPr/>
        </p:nvSpPr>
        <p:spPr>
          <a:xfrm>
            <a:off x="1662022" y="5698384"/>
            <a:ext cx="598112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zh-CN" altLang="en-US" sz="2800" b="1" cap="none" spc="0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平均周转时间</a:t>
            </a:r>
            <a:r>
              <a:rPr lang="zh-CN" altLang="zh-CN" sz="28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：</a:t>
            </a:r>
            <a:r>
              <a:rPr lang="en-US" altLang="zh-CN" sz="28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(</a:t>
            </a:r>
            <a:r>
              <a:rPr lang="en-US" altLang="zh-CN" sz="2800" b="1" cap="none" spc="0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2+13+1+5</a:t>
            </a:r>
            <a:r>
              <a:rPr lang="en-US" altLang="zh-CN" sz="28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)/4 = 5.25</a:t>
            </a:r>
            <a:endParaRPr lang="zh-CN" altLang="en-US" sz="28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414404" y="4941168"/>
            <a:ext cx="466794" cy="649546"/>
            <a:chOff x="2414404" y="4941168"/>
            <a:chExt cx="466794" cy="649546"/>
          </a:xfrm>
        </p:grpSpPr>
        <p:sp>
          <p:nvSpPr>
            <p:cNvPr id="26" name="TextBox 25"/>
            <p:cNvSpPr txBox="1"/>
            <p:nvPr/>
          </p:nvSpPr>
          <p:spPr>
            <a:xfrm>
              <a:off x="2414404" y="522138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P1</a:t>
              </a:r>
              <a:endParaRPr lang="zh-CN" altLang="en-US" dirty="0"/>
            </a:p>
          </p:txBody>
        </p:sp>
        <p:cxnSp>
          <p:nvCxnSpPr>
            <p:cNvPr id="28" name="直接箭头连接符 27"/>
            <p:cNvCxnSpPr>
              <a:stCxn id="26" idx="0"/>
            </p:cNvCxnSpPr>
            <p:nvPr/>
          </p:nvCxnSpPr>
          <p:spPr>
            <a:xfrm flipV="1">
              <a:off x="2647801" y="4941168"/>
              <a:ext cx="0" cy="28021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7" name="组合 76"/>
          <p:cNvGrpSpPr/>
          <p:nvPr/>
        </p:nvGrpSpPr>
        <p:grpSpPr>
          <a:xfrm>
            <a:off x="2756864" y="4941168"/>
            <a:ext cx="466794" cy="649546"/>
            <a:chOff x="2414404" y="4941168"/>
            <a:chExt cx="466794" cy="649546"/>
          </a:xfrm>
        </p:grpSpPr>
        <p:sp>
          <p:nvSpPr>
            <p:cNvPr id="78" name="TextBox 77"/>
            <p:cNvSpPr txBox="1"/>
            <p:nvPr/>
          </p:nvSpPr>
          <p:spPr>
            <a:xfrm>
              <a:off x="2414404" y="522138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P2</a:t>
              </a:r>
              <a:endParaRPr lang="zh-CN" altLang="en-US" dirty="0"/>
            </a:p>
          </p:txBody>
        </p:sp>
        <p:cxnSp>
          <p:nvCxnSpPr>
            <p:cNvPr id="79" name="直接箭头连接符 78"/>
            <p:cNvCxnSpPr>
              <a:stCxn id="78" idx="0"/>
            </p:cNvCxnSpPr>
            <p:nvPr/>
          </p:nvCxnSpPr>
          <p:spPr>
            <a:xfrm flipV="1">
              <a:off x="2647801" y="4941168"/>
              <a:ext cx="0" cy="28021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3079311" y="4941168"/>
            <a:ext cx="466794" cy="649546"/>
            <a:chOff x="2414404" y="4941168"/>
            <a:chExt cx="466794" cy="649546"/>
          </a:xfrm>
        </p:grpSpPr>
        <p:sp>
          <p:nvSpPr>
            <p:cNvPr id="81" name="TextBox 80"/>
            <p:cNvSpPr txBox="1"/>
            <p:nvPr/>
          </p:nvSpPr>
          <p:spPr>
            <a:xfrm>
              <a:off x="2414404" y="522138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P3</a:t>
              </a:r>
              <a:endParaRPr lang="zh-CN" altLang="en-US" dirty="0"/>
            </a:p>
          </p:txBody>
        </p:sp>
        <p:cxnSp>
          <p:nvCxnSpPr>
            <p:cNvPr id="82" name="直接箭头连接符 81"/>
            <p:cNvCxnSpPr>
              <a:stCxn id="81" idx="0"/>
            </p:cNvCxnSpPr>
            <p:nvPr/>
          </p:nvCxnSpPr>
          <p:spPr>
            <a:xfrm flipV="1">
              <a:off x="2647801" y="4941168"/>
              <a:ext cx="0" cy="28021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3" name="组合 82"/>
          <p:cNvGrpSpPr/>
          <p:nvPr/>
        </p:nvGrpSpPr>
        <p:grpSpPr>
          <a:xfrm>
            <a:off x="3411776" y="4941168"/>
            <a:ext cx="466794" cy="649546"/>
            <a:chOff x="2414404" y="4941168"/>
            <a:chExt cx="466794" cy="649546"/>
          </a:xfrm>
        </p:grpSpPr>
        <p:sp>
          <p:nvSpPr>
            <p:cNvPr id="84" name="TextBox 83"/>
            <p:cNvSpPr txBox="1"/>
            <p:nvPr/>
          </p:nvSpPr>
          <p:spPr>
            <a:xfrm>
              <a:off x="2414404" y="522138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P4</a:t>
              </a:r>
              <a:endParaRPr lang="zh-CN" altLang="en-US" dirty="0"/>
            </a:p>
          </p:txBody>
        </p:sp>
        <p:cxnSp>
          <p:nvCxnSpPr>
            <p:cNvPr id="85" name="直接箭头连接符 84"/>
            <p:cNvCxnSpPr>
              <a:stCxn id="84" idx="0"/>
            </p:cNvCxnSpPr>
            <p:nvPr/>
          </p:nvCxnSpPr>
          <p:spPr>
            <a:xfrm flipV="1">
              <a:off x="2647801" y="4941168"/>
              <a:ext cx="0" cy="28021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08384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最短作业优先</a:t>
            </a:r>
          </a:p>
        </p:txBody>
      </p:sp>
      <p:sp>
        <p:nvSpPr>
          <p:cNvPr id="459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评价</a:t>
            </a:r>
          </a:p>
          <a:p>
            <a:pPr lvl="1"/>
            <a:r>
              <a:rPr lang="zh-CN" altLang="en-US" dirty="0"/>
              <a:t>有利于短进程，提高了平均周转时间</a:t>
            </a:r>
          </a:p>
          <a:p>
            <a:pPr lvl="1"/>
            <a:r>
              <a:rPr lang="zh-CN" altLang="en-US" dirty="0"/>
              <a:t>长进程可能被饿死（</a:t>
            </a:r>
            <a:r>
              <a:rPr lang="en-US" altLang="zh-CN" dirty="0"/>
              <a:t>starvation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需要知道或估计每个进程的处理时间。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1563-9EA9-8C4B-AFFD-90E52ABD3F6F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999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8FDC7-F023-EB41-829C-05EB9DE1E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课堂练习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B893E9-4D58-7648-8E35-58D98C828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现在有三个同时到达的作业</a:t>
            </a:r>
            <a:r>
              <a:rPr kumimoji="1" lang="en-US" altLang="zh-CN"/>
              <a:t>J1, J2</a:t>
            </a:r>
            <a:r>
              <a:rPr kumimoji="1" lang="zh-CN" altLang="en-US"/>
              <a:t>和</a:t>
            </a:r>
            <a:r>
              <a:rPr kumimoji="1" lang="en-US" altLang="zh-CN"/>
              <a:t>J3</a:t>
            </a:r>
            <a:r>
              <a:rPr kumimoji="1" lang="zh-CN" altLang="en-US"/>
              <a:t>，它们的执行时间分别是</a:t>
            </a:r>
            <a:r>
              <a:rPr kumimoji="1" lang="en-US" altLang="zh-CN"/>
              <a:t>T1, T2</a:t>
            </a:r>
            <a:r>
              <a:rPr kumimoji="1" lang="zh-CN" altLang="en-US"/>
              <a:t>和</a:t>
            </a:r>
            <a:r>
              <a:rPr kumimoji="1" lang="en-US" altLang="zh-CN"/>
              <a:t>T3</a:t>
            </a:r>
            <a:r>
              <a:rPr kumimoji="1" lang="zh-CN" altLang="en-US"/>
              <a:t>，且</a:t>
            </a:r>
            <a:r>
              <a:rPr kumimoji="1" lang="en-US" altLang="zh-CN"/>
              <a:t>T1&gt;T2&gt;T3</a:t>
            </a:r>
            <a:r>
              <a:rPr kumimoji="1" lang="zh-CN" altLang="en-US"/>
              <a:t>。系统采用单道方式运行且采用短作业优先调度算法，则平均周转时间是</a:t>
            </a:r>
            <a:endParaRPr kumimoji="1" lang="en-US" altLang="zh-CN"/>
          </a:p>
          <a:p>
            <a:r>
              <a:rPr lang="en-US" altLang="zh-CN">
                <a:solidFill>
                  <a:schemeClr val="bg1"/>
                </a:solidFill>
              </a:rPr>
              <a:t>(T1+2T2+3T3)/3</a:t>
            </a:r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B13EE5-34FA-0647-92DC-C9E93EED8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8CB6-F957-A042-809B-D6A92AC3928A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C915E7-9EBE-5A47-B9B9-5BC5470BE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59D1AE-7439-0D4D-977F-00A8402DA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4677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调度的目标、原则和方式</a:t>
            </a:r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626075167"/>
              </p:ext>
            </p:extLst>
          </p:nvPr>
        </p:nvGraphicFramePr>
        <p:xfrm>
          <a:off x="158824" y="1351127"/>
          <a:ext cx="8229600" cy="48722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C685-BFF6-6543-BB4E-BE0BE3105B06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31037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6F000B-7CE2-4C4E-A4DF-E508FB432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课堂练习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6F40D4-C67A-474A-9AB3-B2A809360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假设有以下进程，每个进程的到达时间和执行时间如下。采用</a:t>
            </a:r>
            <a:r>
              <a:rPr kumimoji="1" lang="en-US" altLang="zh-CN" dirty="0"/>
              <a:t>SJF</a:t>
            </a:r>
            <a:r>
              <a:rPr kumimoji="1" lang="zh-CN" altLang="en-US" dirty="0"/>
              <a:t>算法，平均等待时间是（</a:t>
            </a:r>
            <a:r>
              <a:rPr kumimoji="1" lang="en-US" altLang="zh-CN" dirty="0">
                <a:solidFill>
                  <a:schemeClr val="bg1"/>
                </a:solidFill>
              </a:rPr>
              <a:t>3.0</a:t>
            </a:r>
            <a:r>
              <a:rPr kumimoji="1" lang="zh-CN" altLang="en-US" dirty="0"/>
              <a:t>）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6B07BA-AEB2-BF43-935A-03D39CAAC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8CB6-F957-A042-809B-D6A92AC3928A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BC77F8-CE58-D14D-AAB9-937A60012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2E2380-643C-4247-A827-394816F2D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30</a:t>
            </a:fld>
            <a:endParaRPr lang="zh-CN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EE74D65D-8113-5443-AB82-CAF2ECBBD6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288109"/>
              </p:ext>
            </p:extLst>
          </p:nvPr>
        </p:nvGraphicFramePr>
        <p:xfrm>
          <a:off x="3102927" y="3092606"/>
          <a:ext cx="3845337" cy="3130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1502">
                  <a:extLst>
                    <a:ext uri="{9D8B030D-6E8A-4147-A177-3AD203B41FA5}">
                      <a16:colId xmlns:a16="http://schemas.microsoft.com/office/drawing/2014/main" val="2358404751"/>
                    </a:ext>
                  </a:extLst>
                </a:gridCol>
                <a:gridCol w="1281502">
                  <a:extLst>
                    <a:ext uri="{9D8B030D-6E8A-4147-A177-3AD203B41FA5}">
                      <a16:colId xmlns:a16="http://schemas.microsoft.com/office/drawing/2014/main" val="3946350713"/>
                    </a:ext>
                  </a:extLst>
                </a:gridCol>
                <a:gridCol w="1282333">
                  <a:extLst>
                    <a:ext uri="{9D8B030D-6E8A-4147-A177-3AD203B41FA5}">
                      <a16:colId xmlns:a16="http://schemas.microsoft.com/office/drawing/2014/main" val="1118372025"/>
                    </a:ext>
                  </a:extLst>
                </a:gridCol>
              </a:tblGrid>
              <a:tr h="50831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进程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到达时间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执行时间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5088950"/>
                  </a:ext>
                </a:extLst>
              </a:tr>
              <a:tr h="52449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P1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0.0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6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7505937"/>
                  </a:ext>
                </a:extLst>
              </a:tr>
              <a:tr h="52449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P2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2.0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2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74733773"/>
                  </a:ext>
                </a:extLst>
              </a:tr>
              <a:tr h="52449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P3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4.0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1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20941887"/>
                  </a:ext>
                </a:extLst>
              </a:tr>
              <a:tr h="52449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P4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6.0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3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25250741"/>
                  </a:ext>
                </a:extLst>
              </a:tr>
              <a:tr h="52449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P5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7.0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3</a:t>
                      </a:r>
                      <a:endParaRPr lang="zh-CN" sz="20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37959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7761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轮转调度</a:t>
            </a:r>
            <a:r>
              <a:rPr lang="en-US" altLang="zh-CN" dirty="0"/>
              <a:t>RR(Round Robin)</a:t>
            </a:r>
          </a:p>
        </p:txBody>
      </p:sp>
      <p:sp>
        <p:nvSpPr>
          <p:cNvPr id="462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时间片调度</a:t>
            </a:r>
            <a:r>
              <a:rPr lang="en-US" altLang="zh-CN" dirty="0"/>
              <a:t>(time slicing)</a:t>
            </a:r>
            <a:r>
              <a:rPr lang="zh-CN" altLang="en-US" dirty="0"/>
              <a:t>：以一定的时间间隔周期性产生时钟中断，当前正在运行的进程被置于就绪队列尾，然后基于</a:t>
            </a:r>
            <a:r>
              <a:rPr lang="en-US" altLang="zh-CN" dirty="0"/>
              <a:t>FCFS</a:t>
            </a:r>
            <a:r>
              <a:rPr lang="zh-CN" altLang="en-US" dirty="0"/>
              <a:t>选择下一个就绪进程运行。</a:t>
            </a:r>
            <a:endParaRPr lang="en-US" altLang="zh-CN" dirty="0"/>
          </a:p>
          <a:p>
            <a:r>
              <a:rPr lang="zh-CN" altLang="en-US" dirty="0"/>
              <a:t>时间片的长度从几</a:t>
            </a:r>
            <a:r>
              <a:rPr lang="en-US" altLang="zh-CN" dirty="0" err="1"/>
              <a:t>ms</a:t>
            </a:r>
            <a:r>
              <a:rPr lang="en-US" altLang="zh-CN" dirty="0"/>
              <a:t>~</a:t>
            </a:r>
            <a:r>
              <a:rPr lang="zh-CN" altLang="en-US" dirty="0"/>
              <a:t>几百</a:t>
            </a:r>
            <a:r>
              <a:rPr lang="en-US" altLang="zh-CN" dirty="0" err="1"/>
              <a:t>ms</a:t>
            </a:r>
            <a:endParaRPr lang="en-US" altLang="zh-CN" dirty="0"/>
          </a:p>
          <a:p>
            <a:r>
              <a:rPr lang="zh-CN" altLang="en-US" dirty="0"/>
              <a:t>专门为分时系统设计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8EB77-EE59-EE43-842E-28FD8417F912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6497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33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时间片轮转调度</a:t>
            </a:r>
            <a:r>
              <a:rPr lang="en-US" altLang="zh-CN" dirty="0"/>
              <a:t>(q=1)</a:t>
            </a:r>
            <a:endParaRPr lang="zh-CN" altLang="en-US" dirty="0"/>
          </a:p>
        </p:txBody>
      </p:sp>
      <p:grpSp>
        <p:nvGrpSpPr>
          <p:cNvPr id="483332" name="组合 7"/>
          <p:cNvGrpSpPr>
            <a:grpSpLocks/>
          </p:cNvGrpSpPr>
          <p:nvPr/>
        </p:nvGrpSpPr>
        <p:grpSpPr bwMode="auto">
          <a:xfrm>
            <a:off x="109538" y="3240236"/>
            <a:ext cx="8956675" cy="3213100"/>
            <a:chOff x="110292" y="1878346"/>
            <a:chExt cx="8956183" cy="3212648"/>
          </a:xfrm>
        </p:grpSpPr>
        <p:pic>
          <p:nvPicPr>
            <p:cNvPr id="483333" name="Picture 4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2475" y="4409233"/>
              <a:ext cx="8604000" cy="6817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83334" name="组合 5"/>
            <p:cNvGrpSpPr>
              <a:grpSpLocks/>
            </p:cNvGrpSpPr>
            <p:nvPr/>
          </p:nvGrpSpPr>
          <p:grpSpPr bwMode="auto">
            <a:xfrm>
              <a:off x="110292" y="1878346"/>
              <a:ext cx="8915083" cy="2572323"/>
              <a:chOff x="-388620" y="1548720"/>
              <a:chExt cx="9837420" cy="2838450"/>
            </a:xfrm>
          </p:grpSpPr>
          <p:pic>
            <p:nvPicPr>
              <p:cNvPr id="483335" name="Picture 2"/>
              <p:cNvPicPr>
                <a:picLocks noChangeAspect="1" noChangeArrowheads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1548720"/>
                <a:ext cx="9448800" cy="828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83336" name="Picture 3"/>
              <p:cNvPicPr>
                <a:picLocks noChangeAspect="1" noChangeArrowheads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388620" y="2377395"/>
                <a:ext cx="9734550" cy="2009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4279-347D-AE49-8271-3D82B1E6D7A3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32</a:t>
            </a:fld>
            <a:endParaRPr lang="zh-CN" altLang="en-US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/>
        </p:nvGraphicFramePr>
        <p:xfrm>
          <a:off x="6019800" y="-27384"/>
          <a:ext cx="3112011" cy="298684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24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74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044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进程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到达时间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服务时间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A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0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B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C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8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461741" y="1735941"/>
            <a:ext cx="47583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假定：当前进程调度结束置于队列尾部时，同一时刻进入的进程先放入队列。</a:t>
            </a:r>
          </a:p>
        </p:txBody>
      </p:sp>
    </p:spTree>
    <p:extLst>
      <p:ext uri="{BB962C8B-B14F-4D97-AF65-F5344CB8AC3E}">
        <p14:creationId xmlns:p14="http://schemas.microsoft.com/office/powerpoint/2010/main" val="3136656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轮转调度</a:t>
            </a:r>
          </a:p>
        </p:txBody>
      </p:sp>
      <p:sp>
        <p:nvSpPr>
          <p:cNvPr id="463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dirty="0"/>
              <a:t>时间片长度变化的影响</a:t>
            </a:r>
          </a:p>
          <a:p>
            <a:pPr lvl="1"/>
            <a:r>
              <a:rPr lang="zh-CN" altLang="en-US" dirty="0"/>
              <a:t>过长</a:t>
            </a:r>
            <a:r>
              <a:rPr lang="zh-CN" altLang="en-US" dirty="0">
                <a:sym typeface="Wingdings" pitchFamily="2" charset="2"/>
              </a:rPr>
              <a:t>：</a:t>
            </a:r>
            <a:r>
              <a:rPr lang="zh-CN" altLang="en-US" dirty="0"/>
              <a:t>退化为</a:t>
            </a:r>
            <a:r>
              <a:rPr lang="en-US" altLang="zh-CN" dirty="0"/>
              <a:t>FCFS</a:t>
            </a:r>
            <a:r>
              <a:rPr lang="zh-CN" altLang="en-US" dirty="0"/>
              <a:t>，进程在一个时间片内执行完</a:t>
            </a:r>
          </a:p>
          <a:p>
            <a:pPr lvl="1"/>
            <a:r>
              <a:rPr lang="zh-CN" altLang="en-US" dirty="0"/>
              <a:t>过短：用户的一次请求需要多个时间片才能处理完，上下文切换次数增加</a:t>
            </a:r>
          </a:p>
          <a:p>
            <a:r>
              <a:rPr lang="zh-CN" altLang="en-US" dirty="0"/>
              <a:t>评价</a:t>
            </a:r>
          </a:p>
          <a:p>
            <a:pPr lvl="1"/>
            <a:r>
              <a:rPr lang="zh-CN" altLang="en-US" dirty="0"/>
              <a:t>相对公平</a:t>
            </a:r>
          </a:p>
          <a:p>
            <a:pPr lvl="1"/>
            <a:r>
              <a:rPr lang="zh-CN" altLang="en-US" dirty="0"/>
              <a:t>偏向于</a:t>
            </a:r>
            <a:r>
              <a:rPr lang="en-US" altLang="zh-CN" dirty="0"/>
              <a:t>CPU</a:t>
            </a:r>
            <a:r>
              <a:rPr lang="zh-CN" altLang="en-US" dirty="0"/>
              <a:t>型的进程</a:t>
            </a:r>
            <a:endParaRPr lang="en-US" altLang="zh-CN" dirty="0"/>
          </a:p>
          <a:p>
            <a:pPr lvl="1"/>
            <a:r>
              <a:rPr lang="zh-CN" altLang="en-US" dirty="0"/>
              <a:t>中断开销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86F48-405E-3741-88FF-9264A6D1E97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8713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56A9EA-9C4F-2043-97F6-7682426B6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课堂练习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38DF5E-1611-8A45-B1A0-6E5E5B3B0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51127"/>
            <a:ext cx="8229600" cy="2005865"/>
          </a:xfrm>
        </p:spPr>
        <p:txBody>
          <a:bodyPr>
            <a:normAutofit fontScale="77500" lnSpcReduction="20000"/>
          </a:bodyPr>
          <a:lstStyle/>
          <a:p>
            <a:r>
              <a:rPr kumimoji="1" lang="zh-CN" altLang="en-US"/>
              <a:t>假设有以下进程，每个进程的到达时间和执行时间如下。采用</a:t>
            </a:r>
            <a:r>
              <a:rPr kumimoji="1" lang="en-US" altLang="zh-CN"/>
              <a:t>Round Robin</a:t>
            </a:r>
            <a:r>
              <a:rPr kumimoji="1" lang="zh-CN" altLang="en-US"/>
              <a:t>作业调度算法，时间片大小为</a:t>
            </a:r>
            <a:r>
              <a:rPr kumimoji="1" lang="en-US" altLang="zh-CN"/>
              <a:t>1</a:t>
            </a:r>
            <a:r>
              <a:rPr kumimoji="1" lang="zh-CN" altLang="en-US"/>
              <a:t>（在下个时间片时，就绪队列中最早到达的进程最先被调度），系统平均等待时间是（ </a:t>
            </a:r>
            <a:r>
              <a:rPr kumimoji="1" lang="en-US" altLang="zh-CN">
                <a:solidFill>
                  <a:schemeClr val="bg1"/>
                </a:solidFill>
              </a:rPr>
              <a:t>3.8</a:t>
            </a:r>
            <a:r>
              <a:rPr kumimoji="1" lang="zh-CN" altLang="en-US"/>
              <a:t>  ）单位时间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8D5A75-5EBA-B14C-BEE9-A59D5134D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8CB6-F957-A042-809B-D6A92AC3928A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32F4EB-4373-904B-8FFF-85C52FD36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44576E-D0E6-9C4C-8AA9-2971183FC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34</a:t>
            </a:fld>
            <a:endParaRPr lang="zh-CN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2422DBB-C079-C34C-8F14-85ECE34F18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159402"/>
              </p:ext>
            </p:extLst>
          </p:nvPr>
        </p:nvGraphicFramePr>
        <p:xfrm>
          <a:off x="2347393" y="3212976"/>
          <a:ext cx="4205808" cy="29377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633">
                  <a:extLst>
                    <a:ext uri="{9D8B030D-6E8A-4147-A177-3AD203B41FA5}">
                      <a16:colId xmlns:a16="http://schemas.microsoft.com/office/drawing/2014/main" val="2373262983"/>
                    </a:ext>
                  </a:extLst>
                </a:gridCol>
                <a:gridCol w="1401633">
                  <a:extLst>
                    <a:ext uri="{9D8B030D-6E8A-4147-A177-3AD203B41FA5}">
                      <a16:colId xmlns:a16="http://schemas.microsoft.com/office/drawing/2014/main" val="1969841394"/>
                    </a:ext>
                  </a:extLst>
                </a:gridCol>
                <a:gridCol w="1402542">
                  <a:extLst>
                    <a:ext uri="{9D8B030D-6E8A-4147-A177-3AD203B41FA5}">
                      <a16:colId xmlns:a16="http://schemas.microsoft.com/office/drawing/2014/main" val="2013357045"/>
                    </a:ext>
                  </a:extLst>
                </a:gridCol>
              </a:tblGrid>
              <a:tr h="4560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0">
                          <a:effectLst/>
                        </a:rPr>
                        <a:t>进程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0">
                          <a:effectLst/>
                        </a:rPr>
                        <a:t>到达时间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0">
                          <a:effectLst/>
                        </a:rPr>
                        <a:t>执行时间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3275733"/>
                  </a:ext>
                </a:extLst>
              </a:tr>
              <a:tr h="4592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P1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0.0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6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7174709"/>
                  </a:ext>
                </a:extLst>
              </a:tr>
              <a:tr h="4592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P2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2.0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2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4357916"/>
                  </a:ext>
                </a:extLst>
              </a:tr>
              <a:tr h="4592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P3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4.0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9583789"/>
                  </a:ext>
                </a:extLst>
              </a:tr>
              <a:tr h="4592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P4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6.0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3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7941297"/>
                  </a:ext>
                </a:extLst>
              </a:tr>
              <a:tr h="4592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P5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7.0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3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8118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22470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最短剩余时间调度</a:t>
            </a:r>
            <a:r>
              <a:rPr lang="en-US" altLang="zh-CN" dirty="0"/>
              <a:t>SRT</a:t>
            </a:r>
            <a:endParaRPr lang="zh-CN" altLang="en-US" dirty="0"/>
          </a:p>
        </p:txBody>
      </p:sp>
      <p:sp>
        <p:nvSpPr>
          <p:cNvPr id="460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dirty="0"/>
              <a:t>Shortest Remaining Time</a:t>
            </a:r>
            <a:r>
              <a:rPr lang="zh-CN" altLang="en-US" dirty="0"/>
              <a:t> </a:t>
            </a:r>
            <a:r>
              <a:rPr lang="en-US" altLang="zh-CN" dirty="0"/>
              <a:t>(First), SRT(F)</a:t>
            </a:r>
          </a:p>
          <a:p>
            <a:r>
              <a:rPr lang="zh-CN" altLang="en-US" dirty="0"/>
              <a:t>原理：</a:t>
            </a:r>
          </a:p>
          <a:p>
            <a:pPr lvl="1"/>
            <a:r>
              <a:rPr lang="zh-CN" altLang="en-US" dirty="0"/>
              <a:t>对</a:t>
            </a:r>
            <a:r>
              <a:rPr lang="en-US" altLang="zh-CN" dirty="0"/>
              <a:t>SJF</a:t>
            </a:r>
            <a:r>
              <a:rPr lang="zh-CN" altLang="en-US" dirty="0"/>
              <a:t>增加了剥夺机制</a:t>
            </a:r>
          </a:p>
          <a:p>
            <a:pPr lvl="1"/>
            <a:r>
              <a:rPr lang="zh-CN" altLang="en-US" dirty="0"/>
              <a:t>选择预期剩余时间最短的进程，</a:t>
            </a:r>
            <a:r>
              <a:rPr lang="zh-CN" altLang="en-US" dirty="0">
                <a:solidFill>
                  <a:srgbClr val="C00000"/>
                </a:solidFill>
              </a:rPr>
              <a:t>当一个新进程加入就绪队列时</a:t>
            </a:r>
            <a:r>
              <a:rPr lang="zh-CN" altLang="en-US" dirty="0"/>
              <a:t>，它可能比当前运行的进程具有更短的剩余时间。</a:t>
            </a:r>
          </a:p>
          <a:p>
            <a:r>
              <a:rPr lang="zh-CN" altLang="en-US" dirty="0"/>
              <a:t>优点：</a:t>
            </a:r>
          </a:p>
          <a:p>
            <a:pPr lvl="1"/>
            <a:r>
              <a:rPr lang="zh-CN" altLang="en-US" dirty="0"/>
              <a:t>不偏爱长进程，也不像</a:t>
            </a:r>
            <a:r>
              <a:rPr lang="en-US" altLang="zh-CN" dirty="0"/>
              <a:t>RR</a:t>
            </a:r>
            <a:r>
              <a:rPr lang="zh-CN" altLang="en-US" dirty="0"/>
              <a:t>产生额外的中断，减少了开销。</a:t>
            </a:r>
          </a:p>
          <a:p>
            <a:pPr lvl="1"/>
            <a:r>
              <a:rPr lang="zh-CN" altLang="en-US" dirty="0"/>
              <a:t>周转时间方面，比</a:t>
            </a:r>
            <a:r>
              <a:rPr lang="en-US" altLang="zh-CN" dirty="0"/>
              <a:t>SJF</a:t>
            </a:r>
            <a:r>
              <a:rPr lang="zh-CN" altLang="en-US" dirty="0"/>
              <a:t>好，短作业可以立即被选择执行。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E2A70-553C-E246-8D61-58B28B0C88BF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346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0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0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0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60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608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608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608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0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最短剩余时间调度</a:t>
            </a:r>
            <a:r>
              <a:rPr lang="en-US" altLang="zh-CN"/>
              <a:t>SRT</a:t>
            </a:r>
            <a:endParaRPr lang="zh-CN" altLang="en-US" dirty="0"/>
          </a:p>
        </p:txBody>
      </p:sp>
      <p:sp>
        <p:nvSpPr>
          <p:cNvPr id="502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SRT</a:t>
            </a:r>
            <a:r>
              <a:rPr lang="zh-CN" altLang="en-US" dirty="0"/>
              <a:t>问题</a:t>
            </a:r>
          </a:p>
          <a:p>
            <a:pPr lvl="1"/>
            <a:r>
              <a:rPr lang="zh-CN" altLang="en-US" dirty="0"/>
              <a:t>需要知道或估计每个进程所需处理时间；</a:t>
            </a:r>
          </a:p>
          <a:p>
            <a:pPr lvl="1"/>
            <a:r>
              <a:rPr lang="zh-CN" altLang="en-US" dirty="0"/>
              <a:t>若持续有短进程存在，长进程可能被饿死；</a:t>
            </a:r>
          </a:p>
          <a:p>
            <a:pPr lvl="1"/>
            <a:r>
              <a:rPr lang="zh-CN" altLang="en-US" dirty="0"/>
              <a:t>记录过去的服务时间</a:t>
            </a:r>
            <a:r>
              <a:rPr lang="zh-CN" altLang="zh-CN" dirty="0"/>
              <a:t>（</a:t>
            </a:r>
            <a:r>
              <a:rPr lang="zh-CN" altLang="en-US" dirty="0"/>
              <a:t>以便计算剩余时间）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/>
              <a:t>增加了开销。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DEB23-AE25-4147-B0E7-43858CDBF43C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00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787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基于优先权</a:t>
            </a:r>
            <a:r>
              <a:rPr lang="en-US" altLang="zh-CN"/>
              <a:t>/</a:t>
            </a:r>
            <a:r>
              <a:rPr lang="zh-CN" altLang="en-US"/>
              <a:t>级的调度算法</a:t>
            </a:r>
            <a:endParaRPr lang="en-US" altLang="zh-CN" dirty="0"/>
          </a:p>
        </p:txBody>
      </p:sp>
      <p:sp>
        <p:nvSpPr>
          <p:cNvPr id="496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/>
              <a:t>优先级</a:t>
            </a:r>
          </a:p>
          <a:p>
            <a:pPr lvl="1"/>
            <a:r>
              <a:rPr lang="zh-CN" altLang="en-US" dirty="0"/>
              <a:t>每个进程设有一个优先级，调度程序选择具有较高优先级的进程。</a:t>
            </a:r>
          </a:p>
          <a:p>
            <a:r>
              <a:rPr lang="zh-CN" altLang="en-US" dirty="0"/>
              <a:t>静态优先级</a:t>
            </a:r>
            <a:r>
              <a:rPr lang="en-US" altLang="zh-CN" dirty="0"/>
              <a:t>(static)</a:t>
            </a:r>
          </a:p>
          <a:p>
            <a:pPr lvl="1"/>
            <a:r>
              <a:rPr lang="zh-CN" altLang="en-US" dirty="0"/>
              <a:t>优先数在进程创建时分配，生存期内不变。</a:t>
            </a:r>
          </a:p>
          <a:p>
            <a:pPr lvl="1"/>
            <a:r>
              <a:rPr lang="zh-CN" altLang="en-US" dirty="0"/>
              <a:t>响应速度慢，开销小。</a:t>
            </a:r>
          </a:p>
          <a:p>
            <a:pPr lvl="1"/>
            <a:r>
              <a:rPr lang="zh-CN" altLang="en-US" dirty="0"/>
              <a:t>适合批处理进程</a:t>
            </a:r>
          </a:p>
          <a:p>
            <a:r>
              <a:rPr lang="zh-CN" altLang="en-US" dirty="0"/>
              <a:t>动态优先级</a:t>
            </a:r>
            <a:r>
              <a:rPr lang="en-US" altLang="zh-CN" dirty="0"/>
              <a:t>(dynamic)</a:t>
            </a:r>
          </a:p>
          <a:p>
            <a:pPr lvl="1"/>
            <a:r>
              <a:rPr lang="zh-CN" altLang="en-US" dirty="0"/>
              <a:t>进程创建时继承优先级，生存期内可以修改。</a:t>
            </a:r>
          </a:p>
          <a:p>
            <a:pPr lvl="1"/>
            <a:r>
              <a:rPr lang="zh-CN" altLang="en-US" dirty="0"/>
              <a:t>响应速度快，开销大。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3A92E-D39A-9F41-9CE0-28D7FB0FA2F7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99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664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静态优先级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进程优先级在整个运行期不变</a:t>
            </a:r>
          </a:p>
          <a:p>
            <a:r>
              <a:rPr lang="zh-CN" altLang="en-US" dirty="0"/>
              <a:t>确定优先级依据</a:t>
            </a:r>
          </a:p>
          <a:p>
            <a:pPr lvl="1"/>
            <a:r>
              <a:rPr lang="zh-CN" altLang="en-US" dirty="0"/>
              <a:t>进程类型（重要性、紧迫性）</a:t>
            </a:r>
          </a:p>
          <a:p>
            <a:pPr lvl="1"/>
            <a:r>
              <a:rPr lang="zh-CN" altLang="en-US" dirty="0"/>
              <a:t>进程对资源的需求</a:t>
            </a:r>
            <a:endParaRPr lang="en-US" altLang="zh-CN" dirty="0"/>
          </a:p>
          <a:p>
            <a:pPr lvl="1"/>
            <a:r>
              <a:rPr lang="zh-CN" altLang="en-US" dirty="0"/>
              <a:t>均衡系统资源使用</a:t>
            </a:r>
            <a:endParaRPr lang="en-US" altLang="zh-CN" dirty="0"/>
          </a:p>
          <a:p>
            <a:pPr lvl="1"/>
            <a:r>
              <a:rPr lang="zh-CN" altLang="en-US" dirty="0"/>
              <a:t>用户需求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1BE5-44A7-3746-B897-F571829BB010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17908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6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优先级调度</a:t>
            </a:r>
            <a:endParaRPr lang="en-US" altLang="zh-CN" dirty="0"/>
          </a:p>
        </p:txBody>
      </p:sp>
      <p:sp>
        <p:nvSpPr>
          <p:cNvPr id="497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问题</a:t>
            </a:r>
          </a:p>
          <a:p>
            <a:pPr lvl="1"/>
            <a:r>
              <a:rPr lang="zh-CN" altLang="en-US" dirty="0"/>
              <a:t>低优先级的进程可能会饿死（无穷阻塞）</a:t>
            </a:r>
          </a:p>
          <a:p>
            <a:r>
              <a:rPr lang="zh-CN" altLang="en-US" dirty="0"/>
              <a:t>改进</a:t>
            </a:r>
          </a:p>
          <a:p>
            <a:pPr lvl="1"/>
            <a:r>
              <a:rPr lang="zh-CN" altLang="en-US" dirty="0"/>
              <a:t>一个进程的优先级随着它的时间或执行历史而变化</a:t>
            </a:r>
            <a:r>
              <a:rPr lang="en-US" altLang="zh-CN" dirty="0"/>
              <a:t>——</a:t>
            </a:r>
            <a:r>
              <a:rPr lang="zh-CN" altLang="en-US" dirty="0"/>
              <a:t>老化策略(</a:t>
            </a:r>
            <a:r>
              <a:rPr lang="en-US" altLang="zh-CN" dirty="0"/>
              <a:t>aging)。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24143-6800-3C45-BCA6-F181A3D99CEA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023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6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6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6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766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调度方式</a:t>
            </a: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3014100289"/>
              </p:ext>
            </p:extLst>
          </p:nvPr>
        </p:nvGraphicFramePr>
        <p:xfrm>
          <a:off x="457200" y="1397000"/>
          <a:ext cx="843528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4A1D-2838-4C48-B90B-FA8F0A0DE40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85581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动态优先级</a:t>
            </a:r>
            <a:endParaRPr lang="en-US" altLang="zh-CN" dirty="0"/>
          </a:p>
        </p:txBody>
      </p:sp>
      <p:sp>
        <p:nvSpPr>
          <p:cNvPr id="43827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执行过程中不断调整其优先级</a:t>
            </a:r>
            <a:endParaRPr lang="en-US" altLang="zh-CN" dirty="0"/>
          </a:p>
          <a:p>
            <a:pPr lvl="1"/>
            <a:r>
              <a:rPr lang="zh-CN" altLang="en-US" dirty="0"/>
              <a:t>如：优先级随执行时间增加而下降，随等待时间增加而升高。</a:t>
            </a:r>
          </a:p>
          <a:p>
            <a:r>
              <a:rPr lang="zh-CN" altLang="en-US" dirty="0"/>
              <a:t>优点：长短兼顾</a:t>
            </a: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CA67-1583-DD46-8B44-D0288BED2FF3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803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8275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高响应比优先算法</a:t>
            </a:r>
            <a:r>
              <a:rPr lang="en-US" altLang="zh-CN" dirty="0"/>
              <a:t>HRRN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CN" dirty="0"/>
              <a:t>Highest Response Ratio Next</a:t>
            </a:r>
          </a:p>
          <a:p>
            <a:r>
              <a:rPr lang="zh-CN" altLang="en-US" dirty="0">
                <a:solidFill>
                  <a:srgbClr val="C00000"/>
                </a:solidFill>
              </a:rPr>
              <a:t>非抢占式</a:t>
            </a:r>
          </a:p>
          <a:p>
            <a:r>
              <a:rPr lang="zh-CN" altLang="en-US" dirty="0"/>
              <a:t>响应比</a:t>
            </a:r>
            <a:r>
              <a:rPr lang="en-US" altLang="zh-CN" dirty="0"/>
              <a:t>R</a:t>
            </a:r>
            <a:br>
              <a:rPr lang="en-US" altLang="zh-CN" dirty="0"/>
            </a:br>
            <a:r>
              <a:rPr lang="zh-CN" altLang="en-US" dirty="0"/>
              <a:t>                </a:t>
            </a:r>
            <a:r>
              <a:rPr lang="en-US" altLang="zh-CN" dirty="0"/>
              <a:t>R</a:t>
            </a:r>
            <a:r>
              <a:rPr lang="zh-CN" altLang="en-US" dirty="0"/>
              <a:t>＝周转时间</a:t>
            </a:r>
            <a:r>
              <a:rPr lang="en-US" altLang="zh-CN" dirty="0"/>
              <a:t>/</a:t>
            </a:r>
            <a:r>
              <a:rPr lang="zh-CN" altLang="en-US" dirty="0"/>
              <a:t>服务时间</a:t>
            </a:r>
            <a:r>
              <a:rPr lang="en-US" altLang="zh-CN" dirty="0"/>
              <a:t>=(w</a:t>
            </a:r>
            <a:r>
              <a:rPr lang="zh-CN" altLang="en-US" dirty="0"/>
              <a:t>＋</a:t>
            </a:r>
            <a:r>
              <a:rPr lang="en-US" altLang="zh-CN" dirty="0"/>
              <a:t>s)/s </a:t>
            </a:r>
            <a:br>
              <a:rPr lang="en-US" altLang="zh-CN" dirty="0"/>
            </a:br>
            <a:r>
              <a:rPr lang="en-US" altLang="zh-CN" dirty="0"/>
              <a:t>w</a:t>
            </a:r>
            <a:r>
              <a:rPr lang="zh-CN" altLang="en-US" dirty="0"/>
              <a:t>＝等待时间</a:t>
            </a:r>
            <a:r>
              <a:rPr lang="en-US" altLang="zh-CN" dirty="0"/>
              <a:t>, s</a:t>
            </a:r>
            <a:r>
              <a:rPr lang="zh-CN" altLang="en-US" dirty="0"/>
              <a:t>＝服务时间</a:t>
            </a:r>
          </a:p>
          <a:p>
            <a:r>
              <a:rPr lang="zh-CN" altLang="en-US" dirty="0"/>
              <a:t>评价</a:t>
            </a:r>
          </a:p>
          <a:p>
            <a:pPr lvl="1"/>
            <a:r>
              <a:rPr lang="en-US" altLang="zh-CN" dirty="0"/>
              <a:t>FCFS</a:t>
            </a:r>
            <a:r>
              <a:rPr lang="zh-CN" altLang="en-US" dirty="0"/>
              <a:t>和</a:t>
            </a:r>
            <a:r>
              <a:rPr lang="en-US" altLang="zh-CN" dirty="0"/>
              <a:t>SJF</a:t>
            </a:r>
            <a:r>
              <a:rPr lang="zh-CN" altLang="en-US" dirty="0"/>
              <a:t>的结合，克服了两种算法的缺点</a:t>
            </a:r>
          </a:p>
          <a:p>
            <a:pPr lvl="1"/>
            <a:r>
              <a:rPr lang="zh-CN" altLang="en-US" dirty="0"/>
              <a:t>公平，吞吐率大</a:t>
            </a:r>
          </a:p>
          <a:p>
            <a:pPr lvl="1"/>
            <a:r>
              <a:rPr lang="zh-CN" altLang="en-US" dirty="0"/>
              <a:t>需要估计服务时间，增加了计算，增加了开销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176F-85D2-E54D-8C60-6C550A44C0D2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4230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9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多级队列调度算法</a:t>
            </a:r>
          </a:p>
        </p:txBody>
      </p:sp>
      <p:sp>
        <p:nvSpPr>
          <p:cNvPr id="465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 dirty="0"/>
              <a:t>Multilevel Queues</a:t>
            </a:r>
            <a:r>
              <a:rPr lang="zh-CN" altLang="en-US" dirty="0"/>
              <a:t>：将就绪队列分成多个独立队列，进程所属的队列固定。通过对各队列的区别对待，达到一个综合的调度目标。</a:t>
            </a:r>
          </a:p>
          <a:p>
            <a:r>
              <a:rPr lang="zh-CN" altLang="en-US" dirty="0"/>
              <a:t>例如：通用系统</a:t>
            </a:r>
          </a:p>
          <a:p>
            <a:pPr lvl="1"/>
            <a:r>
              <a:rPr lang="zh-CN" altLang="en-US" dirty="0"/>
              <a:t> 队列</a:t>
            </a:r>
            <a:r>
              <a:rPr lang="en-US" altLang="zh-CN" dirty="0"/>
              <a:t>1</a:t>
            </a:r>
            <a:r>
              <a:rPr lang="zh-CN" altLang="en-US" dirty="0"/>
              <a:t>：实时进程就绪队列（优先级）</a:t>
            </a:r>
          </a:p>
          <a:p>
            <a:pPr lvl="1"/>
            <a:r>
              <a:rPr lang="zh-CN" altLang="en-US" dirty="0"/>
              <a:t> 队列</a:t>
            </a:r>
            <a:r>
              <a:rPr lang="en-US" altLang="zh-CN" dirty="0"/>
              <a:t>2</a:t>
            </a:r>
            <a:r>
              <a:rPr lang="zh-CN" altLang="en-US" dirty="0"/>
              <a:t>：分时进程就绪队列 （</a:t>
            </a:r>
            <a:r>
              <a:rPr lang="en-US" altLang="zh-CN" dirty="0"/>
              <a:t>RR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 队列</a:t>
            </a:r>
            <a:r>
              <a:rPr lang="en-US" altLang="zh-CN" dirty="0"/>
              <a:t>3</a:t>
            </a:r>
            <a:r>
              <a:rPr lang="zh-CN" altLang="en-US" dirty="0"/>
              <a:t>：批处理进程就绪队列 （优先级）</a:t>
            </a:r>
          </a:p>
          <a:p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9C09-1DE9-E747-AF69-10969A0C6610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829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多级队列调度算法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A3273-BF11-DA43-B301-3C3C5013CFC3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43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19" y="1628800"/>
            <a:ext cx="83439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236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多级队列调度算法</a:t>
            </a:r>
          </a:p>
        </p:txBody>
      </p:sp>
      <p:sp>
        <p:nvSpPr>
          <p:cNvPr id="499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不同队列可有不同的调度策略</a:t>
            </a:r>
            <a:endParaRPr lang="en-US" altLang="zh-CN" dirty="0"/>
          </a:p>
          <a:p>
            <a:pPr lvl="1"/>
            <a:r>
              <a:rPr lang="zh-CN" altLang="en-US" dirty="0"/>
              <a:t>如前台队列用</a:t>
            </a:r>
            <a:r>
              <a:rPr lang="en-US" altLang="zh-CN" dirty="0"/>
              <a:t>RR，</a:t>
            </a:r>
            <a:r>
              <a:rPr lang="zh-CN" altLang="en-US" dirty="0"/>
              <a:t>后台队列用</a:t>
            </a:r>
            <a:r>
              <a:rPr lang="en-US" altLang="zh-CN" dirty="0"/>
              <a:t>FCFS。</a:t>
            </a:r>
          </a:p>
          <a:p>
            <a:r>
              <a:rPr lang="zh-CN" altLang="en-US" dirty="0"/>
              <a:t>队列之间的区别：采用固定优先级、可抢占调度来实现</a:t>
            </a:r>
            <a:endParaRPr lang="en-US" altLang="zh-CN" dirty="0"/>
          </a:p>
          <a:p>
            <a:pPr lvl="1"/>
            <a:r>
              <a:rPr lang="zh-CN" altLang="en-US" dirty="0"/>
              <a:t>如前台队列优先级高于后台队列优先级。</a:t>
            </a:r>
            <a:endParaRPr lang="en-US" altLang="zh-CN" dirty="0"/>
          </a:p>
          <a:p>
            <a:r>
              <a:rPr lang="zh-CN" altLang="en-US" dirty="0"/>
              <a:t>只有优先级高的队列中没有进程时，才可以调度优先级低的队列中的进程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DA1D-AA08-2247-8067-0818A641D682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37452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多级反馈队列调度</a:t>
            </a:r>
            <a:endParaRPr lang="zh-CN" altLang="en-US" dirty="0"/>
          </a:p>
        </p:txBody>
      </p:sp>
      <p:sp>
        <p:nvSpPr>
          <p:cNvPr id="501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dirty="0"/>
              <a:t>出发点</a:t>
            </a:r>
          </a:p>
          <a:p>
            <a:pPr lvl="1"/>
            <a:r>
              <a:rPr lang="en-US" altLang="zh-CN" dirty="0"/>
              <a:t>SJF，SRT</a:t>
            </a:r>
            <a:r>
              <a:rPr lang="zh-CN" altLang="en-US" dirty="0"/>
              <a:t>都需要知道进程的运行时间，有局限性。</a:t>
            </a:r>
            <a:endParaRPr lang="en-US" altLang="zh-CN" dirty="0"/>
          </a:p>
          <a:p>
            <a:pPr lvl="1"/>
            <a:r>
              <a:rPr lang="zh-CN" altLang="en-US" dirty="0"/>
              <a:t>如果没有关于各个进程相对长度的信息，可以以已经执行了的时间进行衡量</a:t>
            </a:r>
          </a:p>
          <a:p>
            <a:pPr lvl="1"/>
            <a:r>
              <a:rPr lang="zh-CN" altLang="en-US" dirty="0"/>
              <a:t>按时间片、等待时间，使用动态优先级机制</a:t>
            </a:r>
            <a:endParaRPr lang="en-US" altLang="zh-CN" dirty="0"/>
          </a:p>
          <a:p>
            <a:pPr lvl="1"/>
            <a:r>
              <a:rPr lang="zh-CN" altLang="en-US" dirty="0"/>
              <a:t>调度基于</a:t>
            </a:r>
            <a:r>
              <a:rPr lang="zh-CN" altLang="en-US" dirty="0">
                <a:solidFill>
                  <a:srgbClr val="C00000"/>
                </a:solidFill>
              </a:rPr>
              <a:t>剥夺原则</a:t>
            </a:r>
          </a:p>
          <a:p>
            <a:r>
              <a:rPr lang="zh-CN" altLang="en-US" dirty="0"/>
              <a:t>多级反馈队列算法是多级队列和动态优先级算法的综合和发展</a:t>
            </a:r>
          </a:p>
          <a:p>
            <a:pPr lvl="1"/>
            <a:endParaRPr lang="zh-CN" altLang="en-US" dirty="0"/>
          </a:p>
          <a:p>
            <a:pPr lvl="1"/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C7C43-7C4F-B441-8F02-A7DA5D95FBBD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0851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多级反馈队列调度</a:t>
            </a:r>
          </a:p>
        </p:txBody>
      </p:sp>
      <p:sp>
        <p:nvSpPr>
          <p:cNvPr id="467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Multilevel Feedback Queues</a:t>
            </a:r>
          </a:p>
          <a:p>
            <a:pPr lvl="1"/>
            <a:r>
              <a:rPr lang="zh-CN" altLang="en-US" dirty="0"/>
              <a:t>多个就绪队列，进程所属队列可变，即进程可以在不同的就绪队列之间移动</a:t>
            </a:r>
            <a:endParaRPr lang="en-US" altLang="zh-CN" dirty="0"/>
          </a:p>
          <a:p>
            <a:pPr lvl="1"/>
            <a:r>
              <a:rPr lang="zh-CN" altLang="en-US" dirty="0"/>
              <a:t>多个就绪队列分别赋予不同的优先级</a:t>
            </a:r>
            <a:endParaRPr lang="en-US" altLang="zh-CN" dirty="0"/>
          </a:p>
          <a:p>
            <a:pPr lvl="1"/>
            <a:r>
              <a:rPr lang="zh-CN" altLang="en-US" dirty="0"/>
              <a:t>队列优先级逐级降低，而时间片长度逐级递增</a:t>
            </a:r>
          </a:p>
          <a:p>
            <a:pPr lvl="1"/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EE241-F280-8B48-B25C-A6AD7553A34C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5765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348" name="Line 4"/>
          <p:cNvSpPr>
            <a:spLocks noChangeShapeType="1"/>
          </p:cNvSpPr>
          <p:nvPr/>
        </p:nvSpPr>
        <p:spPr bwMode="auto">
          <a:xfrm>
            <a:off x="1116013" y="1773238"/>
            <a:ext cx="11525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49" name="Rectangle 5"/>
          <p:cNvSpPr>
            <a:spLocks noChangeArrowheads="1"/>
          </p:cNvSpPr>
          <p:nvPr/>
        </p:nvSpPr>
        <p:spPr bwMode="auto">
          <a:xfrm>
            <a:off x="2339975" y="1557338"/>
            <a:ext cx="2952750" cy="50323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zh-CN" altLang="en-US" dirty="0">
                <a:latin typeface="Arial"/>
                <a:ea typeface="黑体" pitchFamily="2" charset="-122"/>
                <a:cs typeface="Arial"/>
              </a:rPr>
              <a:t>就绪队列</a:t>
            </a:r>
            <a:r>
              <a:rPr lang="en-US" altLang="zh-CN" dirty="0">
                <a:latin typeface="Arial"/>
                <a:ea typeface="黑体" pitchFamily="2" charset="-122"/>
                <a:cs typeface="Arial"/>
              </a:rPr>
              <a:t>0 RR</a:t>
            </a:r>
          </a:p>
        </p:txBody>
      </p:sp>
      <p:sp>
        <p:nvSpPr>
          <p:cNvPr id="441351" name="Line 7"/>
          <p:cNvSpPr>
            <a:spLocks noChangeShapeType="1"/>
          </p:cNvSpPr>
          <p:nvPr/>
        </p:nvSpPr>
        <p:spPr bwMode="auto">
          <a:xfrm>
            <a:off x="5292725" y="1700213"/>
            <a:ext cx="21590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52" name="Text Box 8"/>
          <p:cNvSpPr txBox="1">
            <a:spLocks noChangeArrowheads="1"/>
          </p:cNvSpPr>
          <p:nvPr/>
        </p:nvSpPr>
        <p:spPr bwMode="auto">
          <a:xfrm>
            <a:off x="7037388" y="1281113"/>
            <a:ext cx="11191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itchFamily="2" charset="-122"/>
              </a:rPr>
              <a:t>至</a:t>
            </a:r>
            <a:r>
              <a:rPr lang="en-US" altLang="zh-CN">
                <a:ea typeface="宋体" pitchFamily="2" charset="-122"/>
              </a:rPr>
              <a:t>CPU</a:t>
            </a:r>
          </a:p>
        </p:txBody>
      </p:sp>
      <p:sp>
        <p:nvSpPr>
          <p:cNvPr id="441353" name="Line 9"/>
          <p:cNvSpPr>
            <a:spLocks noChangeShapeType="1"/>
          </p:cNvSpPr>
          <p:nvPr/>
        </p:nvSpPr>
        <p:spPr bwMode="auto">
          <a:xfrm>
            <a:off x="5292725" y="1916113"/>
            <a:ext cx="503238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54" name="Line 10"/>
          <p:cNvSpPr>
            <a:spLocks noChangeShapeType="1"/>
          </p:cNvSpPr>
          <p:nvPr/>
        </p:nvSpPr>
        <p:spPr bwMode="auto">
          <a:xfrm>
            <a:off x="5795963" y="1916113"/>
            <a:ext cx="0" cy="360362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55" name="Line 11"/>
          <p:cNvSpPr>
            <a:spLocks noChangeShapeType="1"/>
          </p:cNvSpPr>
          <p:nvPr/>
        </p:nvSpPr>
        <p:spPr bwMode="auto">
          <a:xfrm flipH="1">
            <a:off x="1763713" y="2276475"/>
            <a:ext cx="403225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56" name="Line 12"/>
          <p:cNvSpPr>
            <a:spLocks noChangeShapeType="1"/>
          </p:cNvSpPr>
          <p:nvPr/>
        </p:nvSpPr>
        <p:spPr bwMode="auto">
          <a:xfrm>
            <a:off x="1763713" y="2276475"/>
            <a:ext cx="0" cy="576263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58" name="Line 14"/>
          <p:cNvSpPr>
            <a:spLocks noChangeShapeType="1"/>
          </p:cNvSpPr>
          <p:nvPr/>
        </p:nvSpPr>
        <p:spPr bwMode="auto">
          <a:xfrm>
            <a:off x="1763713" y="2852738"/>
            <a:ext cx="5048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59" name="Text Box 15"/>
          <p:cNvSpPr txBox="1">
            <a:spLocks noChangeArrowheads="1"/>
          </p:cNvSpPr>
          <p:nvPr/>
        </p:nvSpPr>
        <p:spPr bwMode="auto">
          <a:xfrm>
            <a:off x="5767388" y="1209675"/>
            <a:ext cx="48122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 dirty="0">
                <a:ea typeface="宋体" pitchFamily="2" charset="-122"/>
              </a:rPr>
              <a:t>S</a:t>
            </a:r>
            <a:r>
              <a:rPr lang="en-US" altLang="zh-CN" sz="2000" dirty="0">
                <a:ea typeface="宋体" pitchFamily="2" charset="-122"/>
              </a:rPr>
              <a:t>0</a:t>
            </a:r>
            <a:endParaRPr lang="en-US" altLang="zh-CN" sz="2000" b="0" dirty="0">
              <a:ea typeface="宋体" pitchFamily="2" charset="-122"/>
            </a:endParaRPr>
          </a:p>
        </p:txBody>
      </p:sp>
      <p:sp>
        <p:nvSpPr>
          <p:cNvPr id="441360" name="Rectangle 16"/>
          <p:cNvSpPr>
            <a:spLocks noChangeArrowheads="1"/>
          </p:cNvSpPr>
          <p:nvPr/>
        </p:nvSpPr>
        <p:spPr bwMode="auto">
          <a:xfrm>
            <a:off x="2339975" y="2636838"/>
            <a:ext cx="2952750" cy="50323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zh-CN" altLang="en-US" dirty="0">
                <a:latin typeface="Arial"/>
                <a:ea typeface="黑体" pitchFamily="2" charset="-122"/>
                <a:cs typeface="Arial"/>
              </a:rPr>
              <a:t>就绪队列</a:t>
            </a:r>
            <a:r>
              <a:rPr lang="en-US" altLang="zh-CN" dirty="0">
                <a:latin typeface="Arial"/>
                <a:ea typeface="黑体" pitchFamily="2" charset="-122"/>
                <a:cs typeface="Arial"/>
              </a:rPr>
              <a:t>1</a:t>
            </a:r>
            <a:r>
              <a:rPr lang="zh-CN" altLang="en-US" dirty="0">
                <a:latin typeface="Arial"/>
                <a:ea typeface="黑体" pitchFamily="2" charset="-122"/>
                <a:cs typeface="Arial"/>
              </a:rPr>
              <a:t> </a:t>
            </a:r>
            <a:r>
              <a:rPr lang="en-US" altLang="zh-CN" dirty="0">
                <a:latin typeface="Arial"/>
                <a:ea typeface="黑体" pitchFamily="2" charset="-122"/>
                <a:cs typeface="Arial"/>
              </a:rPr>
              <a:t>RR</a:t>
            </a:r>
          </a:p>
        </p:txBody>
      </p:sp>
      <p:sp>
        <p:nvSpPr>
          <p:cNvPr id="441361" name="Line 17"/>
          <p:cNvSpPr>
            <a:spLocks noChangeShapeType="1"/>
          </p:cNvSpPr>
          <p:nvPr/>
        </p:nvSpPr>
        <p:spPr bwMode="auto">
          <a:xfrm>
            <a:off x="5292725" y="2995613"/>
            <a:ext cx="503238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62" name="Line 18"/>
          <p:cNvSpPr>
            <a:spLocks noChangeShapeType="1"/>
          </p:cNvSpPr>
          <p:nvPr/>
        </p:nvSpPr>
        <p:spPr bwMode="auto">
          <a:xfrm>
            <a:off x="5795963" y="2995613"/>
            <a:ext cx="0" cy="360362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63" name="Line 19"/>
          <p:cNvSpPr>
            <a:spLocks noChangeShapeType="1"/>
          </p:cNvSpPr>
          <p:nvPr/>
        </p:nvSpPr>
        <p:spPr bwMode="auto">
          <a:xfrm flipH="1">
            <a:off x="1763713" y="3355975"/>
            <a:ext cx="403225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64" name="Line 20"/>
          <p:cNvSpPr>
            <a:spLocks noChangeShapeType="1"/>
          </p:cNvSpPr>
          <p:nvPr/>
        </p:nvSpPr>
        <p:spPr bwMode="auto">
          <a:xfrm>
            <a:off x="1763713" y="3355975"/>
            <a:ext cx="0" cy="576263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65" name="Line 21"/>
          <p:cNvSpPr>
            <a:spLocks noChangeShapeType="1"/>
          </p:cNvSpPr>
          <p:nvPr/>
        </p:nvSpPr>
        <p:spPr bwMode="auto">
          <a:xfrm>
            <a:off x="1763713" y="3932238"/>
            <a:ext cx="5048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66" name="Text Box 22"/>
          <p:cNvSpPr txBox="1">
            <a:spLocks noChangeArrowheads="1"/>
          </p:cNvSpPr>
          <p:nvPr/>
        </p:nvSpPr>
        <p:spPr bwMode="auto">
          <a:xfrm>
            <a:off x="5767388" y="2289175"/>
            <a:ext cx="48122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 dirty="0">
                <a:ea typeface="宋体" pitchFamily="2" charset="-122"/>
              </a:rPr>
              <a:t>S</a:t>
            </a:r>
            <a:r>
              <a:rPr lang="en-US" altLang="zh-CN" sz="2000" dirty="0">
                <a:ea typeface="宋体" pitchFamily="2" charset="-122"/>
              </a:rPr>
              <a:t>1</a:t>
            </a:r>
            <a:endParaRPr lang="en-US" altLang="zh-CN" sz="2000" b="0" dirty="0">
              <a:ea typeface="宋体" pitchFamily="2" charset="-122"/>
            </a:endParaRPr>
          </a:p>
        </p:txBody>
      </p:sp>
      <p:sp>
        <p:nvSpPr>
          <p:cNvPr id="441367" name="Line 23"/>
          <p:cNvSpPr>
            <a:spLocks noChangeShapeType="1"/>
          </p:cNvSpPr>
          <p:nvPr/>
        </p:nvSpPr>
        <p:spPr bwMode="auto">
          <a:xfrm>
            <a:off x="5321300" y="2767013"/>
            <a:ext cx="21590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68" name="Text Box 24"/>
          <p:cNvSpPr txBox="1">
            <a:spLocks noChangeArrowheads="1"/>
          </p:cNvSpPr>
          <p:nvPr/>
        </p:nvSpPr>
        <p:spPr bwMode="auto">
          <a:xfrm>
            <a:off x="7065963" y="2347913"/>
            <a:ext cx="11191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itchFamily="2" charset="-122"/>
              </a:rPr>
              <a:t>至</a:t>
            </a:r>
            <a:r>
              <a:rPr lang="en-US" altLang="zh-CN">
                <a:ea typeface="宋体" pitchFamily="2" charset="-122"/>
              </a:rPr>
              <a:t>CPU</a:t>
            </a:r>
          </a:p>
        </p:txBody>
      </p:sp>
      <p:sp>
        <p:nvSpPr>
          <p:cNvPr id="441371" name="Line 27"/>
          <p:cNvSpPr>
            <a:spLocks noChangeShapeType="1"/>
          </p:cNvSpPr>
          <p:nvPr/>
        </p:nvSpPr>
        <p:spPr bwMode="auto">
          <a:xfrm>
            <a:off x="1763713" y="3932238"/>
            <a:ext cx="5048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72" name="Rectangle 28"/>
          <p:cNvSpPr>
            <a:spLocks noChangeArrowheads="1"/>
          </p:cNvSpPr>
          <p:nvPr/>
        </p:nvSpPr>
        <p:spPr bwMode="auto">
          <a:xfrm>
            <a:off x="2339975" y="3716338"/>
            <a:ext cx="2952750" cy="50323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zh-CN" altLang="en-US" dirty="0">
                <a:latin typeface="Arial"/>
                <a:ea typeface="黑体" pitchFamily="2" charset="-122"/>
                <a:cs typeface="Arial"/>
              </a:rPr>
              <a:t>就绪队列</a:t>
            </a:r>
            <a:r>
              <a:rPr lang="en-US" altLang="zh-CN" dirty="0">
                <a:latin typeface="Arial"/>
                <a:ea typeface="黑体" pitchFamily="2" charset="-122"/>
                <a:cs typeface="Arial"/>
              </a:rPr>
              <a:t>2</a:t>
            </a:r>
            <a:r>
              <a:rPr lang="zh-CN" altLang="en-US" dirty="0">
                <a:latin typeface="Arial"/>
                <a:ea typeface="黑体" pitchFamily="2" charset="-122"/>
                <a:cs typeface="Arial"/>
              </a:rPr>
              <a:t> </a:t>
            </a:r>
            <a:r>
              <a:rPr lang="en-US" altLang="zh-CN" dirty="0">
                <a:latin typeface="Arial"/>
                <a:ea typeface="黑体" pitchFamily="2" charset="-122"/>
                <a:cs typeface="Arial"/>
              </a:rPr>
              <a:t>RR</a:t>
            </a:r>
          </a:p>
        </p:txBody>
      </p:sp>
      <p:sp>
        <p:nvSpPr>
          <p:cNvPr id="441373" name="Line 29"/>
          <p:cNvSpPr>
            <a:spLocks noChangeShapeType="1"/>
          </p:cNvSpPr>
          <p:nvPr/>
        </p:nvSpPr>
        <p:spPr bwMode="auto">
          <a:xfrm>
            <a:off x="5292725" y="4075113"/>
            <a:ext cx="503238" cy="0"/>
          </a:xfrm>
          <a:prstGeom prst="line">
            <a:avLst/>
          </a:prstGeom>
          <a:noFill/>
          <a:ln w="25400" cap="rnd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74" name="Line 30"/>
          <p:cNvSpPr>
            <a:spLocks noChangeShapeType="1"/>
          </p:cNvSpPr>
          <p:nvPr/>
        </p:nvSpPr>
        <p:spPr bwMode="auto">
          <a:xfrm>
            <a:off x="5795963" y="4075113"/>
            <a:ext cx="0" cy="360362"/>
          </a:xfrm>
          <a:prstGeom prst="line">
            <a:avLst/>
          </a:prstGeom>
          <a:noFill/>
          <a:ln w="25400" cap="rnd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75" name="Line 31"/>
          <p:cNvSpPr>
            <a:spLocks noChangeShapeType="1"/>
          </p:cNvSpPr>
          <p:nvPr/>
        </p:nvSpPr>
        <p:spPr bwMode="auto">
          <a:xfrm flipH="1">
            <a:off x="1763713" y="4435475"/>
            <a:ext cx="4032250" cy="0"/>
          </a:xfrm>
          <a:prstGeom prst="line">
            <a:avLst/>
          </a:prstGeom>
          <a:noFill/>
          <a:ln w="25400" cap="rnd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76" name="Line 32"/>
          <p:cNvSpPr>
            <a:spLocks noChangeShapeType="1"/>
          </p:cNvSpPr>
          <p:nvPr/>
        </p:nvSpPr>
        <p:spPr bwMode="auto">
          <a:xfrm>
            <a:off x="1763713" y="4435475"/>
            <a:ext cx="0" cy="576263"/>
          </a:xfrm>
          <a:prstGeom prst="line">
            <a:avLst/>
          </a:prstGeom>
          <a:noFill/>
          <a:ln w="25400" cap="rnd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77" name="Line 33"/>
          <p:cNvSpPr>
            <a:spLocks noChangeShapeType="1"/>
          </p:cNvSpPr>
          <p:nvPr/>
        </p:nvSpPr>
        <p:spPr bwMode="auto">
          <a:xfrm>
            <a:off x="1763713" y="5011738"/>
            <a:ext cx="504825" cy="0"/>
          </a:xfrm>
          <a:prstGeom prst="line">
            <a:avLst/>
          </a:prstGeom>
          <a:noFill/>
          <a:ln w="25400" cap="rnd">
            <a:solidFill>
              <a:schemeClr val="tx1"/>
            </a:solidFill>
            <a:prstDash val="sysDot"/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78" name="Text Box 34"/>
          <p:cNvSpPr txBox="1">
            <a:spLocks noChangeArrowheads="1"/>
          </p:cNvSpPr>
          <p:nvPr/>
        </p:nvSpPr>
        <p:spPr bwMode="auto">
          <a:xfrm>
            <a:off x="5767388" y="3368675"/>
            <a:ext cx="48122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 dirty="0">
                <a:ea typeface="宋体" pitchFamily="2" charset="-122"/>
              </a:rPr>
              <a:t>S</a:t>
            </a:r>
            <a:r>
              <a:rPr lang="en-US" altLang="zh-CN" sz="2000" dirty="0">
                <a:ea typeface="宋体" pitchFamily="2" charset="-122"/>
              </a:rPr>
              <a:t>2</a:t>
            </a:r>
            <a:endParaRPr lang="en-US" altLang="zh-CN" sz="2000" b="0" dirty="0">
              <a:ea typeface="宋体" pitchFamily="2" charset="-122"/>
            </a:endParaRPr>
          </a:p>
        </p:txBody>
      </p:sp>
      <p:sp>
        <p:nvSpPr>
          <p:cNvPr id="441379" name="Line 35"/>
          <p:cNvSpPr>
            <a:spLocks noChangeShapeType="1"/>
          </p:cNvSpPr>
          <p:nvPr/>
        </p:nvSpPr>
        <p:spPr bwMode="auto">
          <a:xfrm>
            <a:off x="5321300" y="3846513"/>
            <a:ext cx="21590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80" name="Text Box 36"/>
          <p:cNvSpPr txBox="1">
            <a:spLocks noChangeArrowheads="1"/>
          </p:cNvSpPr>
          <p:nvPr/>
        </p:nvSpPr>
        <p:spPr bwMode="auto">
          <a:xfrm>
            <a:off x="7065963" y="3427413"/>
            <a:ext cx="11191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itchFamily="2" charset="-122"/>
              </a:rPr>
              <a:t>至</a:t>
            </a:r>
            <a:r>
              <a:rPr lang="en-US" altLang="zh-CN">
                <a:ea typeface="宋体" pitchFamily="2" charset="-122"/>
              </a:rPr>
              <a:t>CPU</a:t>
            </a:r>
          </a:p>
        </p:txBody>
      </p:sp>
      <p:sp>
        <p:nvSpPr>
          <p:cNvPr id="441382" name="Rectangle 38"/>
          <p:cNvSpPr>
            <a:spLocks noChangeArrowheads="1"/>
          </p:cNvSpPr>
          <p:nvPr/>
        </p:nvSpPr>
        <p:spPr bwMode="auto">
          <a:xfrm>
            <a:off x="2339975" y="4797425"/>
            <a:ext cx="2952750" cy="503238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zh-CN" altLang="en-US" dirty="0">
                <a:latin typeface="Arial"/>
                <a:ea typeface="黑体" pitchFamily="2" charset="-122"/>
                <a:cs typeface="Arial"/>
              </a:rPr>
              <a:t>就绪队列</a:t>
            </a:r>
            <a:r>
              <a:rPr lang="en-US" altLang="zh-CN" dirty="0">
                <a:latin typeface="Arial"/>
                <a:ea typeface="黑体" pitchFamily="2" charset="-122"/>
                <a:cs typeface="Arial"/>
              </a:rPr>
              <a:t>n-1</a:t>
            </a:r>
            <a:r>
              <a:rPr lang="zh-CN" altLang="en-US" dirty="0">
                <a:latin typeface="Arial"/>
                <a:ea typeface="黑体" pitchFamily="2" charset="-122"/>
                <a:cs typeface="Arial"/>
              </a:rPr>
              <a:t> </a:t>
            </a:r>
            <a:r>
              <a:rPr lang="en-US" altLang="zh-CN" dirty="0">
                <a:latin typeface="Arial"/>
                <a:ea typeface="黑体" pitchFamily="2" charset="-122"/>
                <a:cs typeface="Arial"/>
              </a:rPr>
              <a:t>FCFS</a:t>
            </a:r>
          </a:p>
        </p:txBody>
      </p:sp>
      <p:sp>
        <p:nvSpPr>
          <p:cNvPr id="441383" name="Line 39"/>
          <p:cNvSpPr>
            <a:spLocks noChangeShapeType="1"/>
          </p:cNvSpPr>
          <p:nvPr/>
        </p:nvSpPr>
        <p:spPr bwMode="auto">
          <a:xfrm>
            <a:off x="5292725" y="5156200"/>
            <a:ext cx="503238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84" name="Line 40"/>
          <p:cNvSpPr>
            <a:spLocks noChangeShapeType="1"/>
          </p:cNvSpPr>
          <p:nvPr/>
        </p:nvSpPr>
        <p:spPr bwMode="auto">
          <a:xfrm>
            <a:off x="5795963" y="5156200"/>
            <a:ext cx="0" cy="360363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85" name="Line 41"/>
          <p:cNvSpPr>
            <a:spLocks noChangeShapeType="1"/>
          </p:cNvSpPr>
          <p:nvPr/>
        </p:nvSpPr>
        <p:spPr bwMode="auto">
          <a:xfrm flipH="1">
            <a:off x="1763713" y="5516563"/>
            <a:ext cx="403225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87" name="Line 43"/>
          <p:cNvSpPr>
            <a:spLocks noChangeShapeType="1"/>
          </p:cNvSpPr>
          <p:nvPr/>
        </p:nvSpPr>
        <p:spPr bwMode="auto">
          <a:xfrm>
            <a:off x="1763713" y="5157788"/>
            <a:ext cx="504825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88" name="Text Box 44"/>
          <p:cNvSpPr txBox="1">
            <a:spLocks noChangeArrowheads="1"/>
          </p:cNvSpPr>
          <p:nvPr/>
        </p:nvSpPr>
        <p:spPr bwMode="auto">
          <a:xfrm>
            <a:off x="5765800" y="4449763"/>
            <a:ext cx="70884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 dirty="0">
                <a:ea typeface="宋体" pitchFamily="2" charset="-122"/>
              </a:rPr>
              <a:t>S</a:t>
            </a:r>
            <a:r>
              <a:rPr lang="en-US" altLang="zh-CN" sz="2000" b="0" dirty="0">
                <a:ea typeface="宋体" pitchFamily="2" charset="-122"/>
              </a:rPr>
              <a:t>n-1</a:t>
            </a:r>
          </a:p>
        </p:txBody>
      </p:sp>
      <p:sp>
        <p:nvSpPr>
          <p:cNvPr id="441389" name="Line 45"/>
          <p:cNvSpPr>
            <a:spLocks noChangeShapeType="1"/>
          </p:cNvSpPr>
          <p:nvPr/>
        </p:nvSpPr>
        <p:spPr bwMode="auto">
          <a:xfrm>
            <a:off x="5321300" y="4927600"/>
            <a:ext cx="21590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90" name="Text Box 46"/>
          <p:cNvSpPr txBox="1">
            <a:spLocks noChangeArrowheads="1"/>
          </p:cNvSpPr>
          <p:nvPr/>
        </p:nvSpPr>
        <p:spPr bwMode="auto">
          <a:xfrm>
            <a:off x="7065963" y="4508500"/>
            <a:ext cx="11191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itchFamily="2" charset="-122"/>
              </a:rPr>
              <a:t>至</a:t>
            </a:r>
            <a:r>
              <a:rPr lang="en-US" altLang="zh-CN">
                <a:ea typeface="宋体" pitchFamily="2" charset="-122"/>
              </a:rPr>
              <a:t>CPU</a:t>
            </a:r>
          </a:p>
        </p:txBody>
      </p:sp>
      <p:sp>
        <p:nvSpPr>
          <p:cNvPr id="441391" name="Line 47"/>
          <p:cNvSpPr>
            <a:spLocks noChangeShapeType="1"/>
          </p:cNvSpPr>
          <p:nvPr/>
        </p:nvSpPr>
        <p:spPr bwMode="auto">
          <a:xfrm flipV="1">
            <a:off x="1763713" y="5157788"/>
            <a:ext cx="0" cy="35877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41392" name="Text Box 48"/>
          <p:cNvSpPr txBox="1">
            <a:spLocks noChangeArrowheads="1"/>
          </p:cNvSpPr>
          <p:nvPr/>
        </p:nvSpPr>
        <p:spPr bwMode="auto">
          <a:xfrm>
            <a:off x="2483768" y="1144678"/>
            <a:ext cx="26404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dirty="0">
                <a:ea typeface="宋体" pitchFamily="2" charset="-122"/>
              </a:rPr>
              <a:t>时间片：</a:t>
            </a:r>
            <a:r>
              <a:rPr lang="en-US" altLang="zh-CN" dirty="0">
                <a:ea typeface="宋体" pitchFamily="2" charset="-122"/>
              </a:rPr>
              <a:t>S0&lt;S1&lt;S2&lt;S3</a:t>
            </a:r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多级队列反馈调度算法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D04DD-6BE1-C746-A5FE-6DDC517C876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47</a:t>
            </a:fld>
            <a:endParaRPr lang="zh-CN" altLang="en-US"/>
          </a:p>
        </p:txBody>
      </p:sp>
      <p:sp>
        <p:nvSpPr>
          <p:cNvPr id="45" name="Line 4"/>
          <p:cNvSpPr>
            <a:spLocks noChangeShapeType="1"/>
          </p:cNvSpPr>
          <p:nvPr/>
        </p:nvSpPr>
        <p:spPr bwMode="auto">
          <a:xfrm>
            <a:off x="914400" y="1371600"/>
            <a:ext cx="0" cy="5029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Text Box 5"/>
          <p:cNvSpPr txBox="1">
            <a:spLocks noChangeArrowheads="1"/>
          </p:cNvSpPr>
          <p:nvPr/>
        </p:nvSpPr>
        <p:spPr bwMode="auto">
          <a:xfrm>
            <a:off x="0" y="1447800"/>
            <a:ext cx="8382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zh-CN" altLang="en-US" sz="2400" dirty="0">
                <a:latin typeface="+mn-ea"/>
              </a:rPr>
              <a:t>优先级递增</a:t>
            </a:r>
          </a:p>
        </p:txBody>
      </p:sp>
      <p:sp>
        <p:nvSpPr>
          <p:cNvPr id="47" name="Text Box 6"/>
          <p:cNvSpPr txBox="1">
            <a:spLocks noChangeArrowheads="1"/>
          </p:cNvSpPr>
          <p:nvPr/>
        </p:nvSpPr>
        <p:spPr bwMode="auto">
          <a:xfrm>
            <a:off x="0" y="4953000"/>
            <a:ext cx="8382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zh-CN" altLang="en-US" sz="2400" dirty="0">
                <a:latin typeface="+mn-ea"/>
              </a:rPr>
              <a:t>时间片递增</a:t>
            </a:r>
          </a:p>
        </p:txBody>
      </p:sp>
      <p:sp>
        <p:nvSpPr>
          <p:cNvPr id="48" name="Rectangle 38"/>
          <p:cNvSpPr>
            <a:spLocks noChangeArrowheads="1"/>
          </p:cNvSpPr>
          <p:nvPr/>
        </p:nvSpPr>
        <p:spPr bwMode="auto">
          <a:xfrm>
            <a:off x="2368550" y="5692424"/>
            <a:ext cx="2952750" cy="503238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zh-CN" altLang="en-US" dirty="0">
                <a:latin typeface="Arial"/>
                <a:ea typeface="黑体" pitchFamily="2" charset="-122"/>
                <a:cs typeface="Arial"/>
              </a:rPr>
              <a:t>阻塞队列</a:t>
            </a:r>
            <a:endParaRPr lang="en-US" altLang="zh-CN" dirty="0">
              <a:latin typeface="Arial"/>
              <a:ea typeface="黑体" pitchFamily="2" charset="-122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25332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多级反馈队列调度过程</a:t>
            </a:r>
          </a:p>
        </p:txBody>
      </p:sp>
      <p:sp>
        <p:nvSpPr>
          <p:cNvPr id="471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新进程进入后，先放入队列</a:t>
            </a:r>
            <a:r>
              <a:rPr lang="en-US" altLang="zh-CN" dirty="0"/>
              <a:t>0</a:t>
            </a:r>
            <a:r>
              <a:rPr lang="zh-CN" altLang="en-US" dirty="0"/>
              <a:t>的末尾，按</a:t>
            </a:r>
            <a:r>
              <a:rPr lang="en-US" altLang="zh-CN" dirty="0"/>
              <a:t>RR</a:t>
            </a:r>
            <a:r>
              <a:rPr lang="zh-CN" altLang="en-US" dirty="0"/>
              <a:t>顺序调度；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若执行过程中阻塞，则离开队列，被</a:t>
            </a:r>
            <a:r>
              <a:rPr lang="zh-CN" altLang="en-US" dirty="0">
                <a:solidFill>
                  <a:srgbClr val="C00000"/>
                </a:solidFill>
              </a:rPr>
              <a:t>唤醒后，放入同一优先级队列尾部</a:t>
            </a:r>
            <a:r>
              <a:rPr lang="zh-CN" altLang="en-US" dirty="0"/>
              <a:t>；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若在规定时间片未能执行完，则降低优先级投入队列</a:t>
            </a:r>
            <a:r>
              <a:rPr lang="en-US" altLang="zh-CN" dirty="0"/>
              <a:t>1</a:t>
            </a:r>
            <a:r>
              <a:rPr lang="zh-CN" altLang="en-US" dirty="0"/>
              <a:t>的末尾，同样按</a:t>
            </a:r>
            <a:r>
              <a:rPr lang="en-US" altLang="zh-CN" dirty="0"/>
              <a:t>RR</a:t>
            </a:r>
            <a:r>
              <a:rPr lang="zh-CN" altLang="en-US" dirty="0"/>
              <a:t>算法调度；如此下去，直到最后的队列；</a:t>
            </a:r>
            <a:endParaRPr lang="en-US" altLang="zh-CN" dirty="0"/>
          </a:p>
          <a:p>
            <a:pPr marL="971550" lvl="1" indent="-514350">
              <a:buFont typeface="+mj-lt"/>
              <a:buAutoNum type="arabicPeriod"/>
            </a:pPr>
            <a:r>
              <a:rPr lang="zh-CN" altLang="en-US" dirty="0">
                <a:solidFill>
                  <a:srgbClr val="C00000"/>
                </a:solidFill>
              </a:rPr>
              <a:t>若只有</a:t>
            </a:r>
            <a:r>
              <a:rPr lang="en-US" altLang="zh-CN" dirty="0">
                <a:solidFill>
                  <a:srgbClr val="C00000"/>
                </a:solidFill>
              </a:rPr>
              <a:t>1</a:t>
            </a:r>
            <a:r>
              <a:rPr lang="zh-CN" altLang="en-US" dirty="0">
                <a:solidFill>
                  <a:srgbClr val="C00000"/>
                </a:solidFill>
              </a:rPr>
              <a:t>个进程，则不降级</a:t>
            </a:r>
            <a:r>
              <a:rPr lang="zh-CN" altLang="en-US" dirty="0"/>
              <a:t>；</a:t>
            </a:r>
            <a:endParaRPr lang="en-US" altLang="zh-CN" dirty="0"/>
          </a:p>
          <a:p>
            <a:pPr marL="971550" lvl="1" indent="-514350">
              <a:buFont typeface="+mj-lt"/>
              <a:buAutoNum type="arabicPeriod"/>
            </a:pPr>
            <a:r>
              <a:rPr lang="zh-CN" altLang="en-US" dirty="0"/>
              <a:t>可有效应对</a:t>
            </a:r>
            <a:r>
              <a:rPr lang="en-US" altLang="zh-CN" dirty="0"/>
              <a:t>I/O</a:t>
            </a:r>
            <a:r>
              <a:rPr lang="zh-CN" altLang="en-US" dirty="0"/>
              <a:t>繁忙进程。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最后队列按</a:t>
            </a:r>
            <a:r>
              <a:rPr lang="en-US" altLang="zh-CN" dirty="0"/>
              <a:t>FCFS</a:t>
            </a:r>
            <a:r>
              <a:rPr lang="zh-CN" altLang="en-US" dirty="0"/>
              <a:t>或者</a:t>
            </a:r>
            <a:r>
              <a:rPr lang="en-US" altLang="zh-CN" dirty="0"/>
              <a:t>RR</a:t>
            </a:r>
            <a:r>
              <a:rPr lang="zh-CN" altLang="en-US" dirty="0"/>
              <a:t>（但不再降级）调度直到完成；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若在最后队列等待时间过长，提升优先级；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仅当较高优先级的队列为空，才调度较低优先级的进程执行；</a:t>
            </a:r>
            <a:endParaRPr lang="en-US" altLang="zh-CN" dirty="0"/>
          </a:p>
          <a:p>
            <a:pPr marL="914400" lvl="1" indent="-514350">
              <a:buFont typeface="+mj-lt"/>
              <a:buAutoNum type="arabicPeriod"/>
            </a:pPr>
            <a:r>
              <a:rPr lang="zh-CN" altLang="en-US" dirty="0">
                <a:solidFill>
                  <a:srgbClr val="C00000"/>
                </a:solidFill>
              </a:rPr>
              <a:t>当前进程一旦开始执行，时间片结束前不被抢占；</a:t>
            </a:r>
            <a:endParaRPr lang="en-US" altLang="zh-CN" dirty="0">
              <a:solidFill>
                <a:srgbClr val="C00000"/>
              </a:solidFill>
            </a:endParaRPr>
          </a:p>
          <a:p>
            <a:pPr marL="914400" lvl="1" indent="-514350">
              <a:buFont typeface="+mj-lt"/>
              <a:buAutoNum type="arabicPeriod"/>
            </a:pPr>
            <a:r>
              <a:rPr lang="zh-CN" altLang="en-US" dirty="0">
                <a:solidFill>
                  <a:srgbClr val="C00000"/>
                </a:solidFill>
              </a:rPr>
              <a:t>若按优先级调度的进程为上一个被抢占的进程，则忽略之，调度下一个候选；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FED44-762F-9A49-9ED7-BB665EEC9A43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5239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4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02A7D9-047D-724D-A968-90E08C20C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75D7C3-81AF-C841-8060-E0CBEA982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8CB6-F957-A042-809B-D6A92AC3928A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885E36-DAC8-F841-B36D-1E66B4E97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0FB9BD-E761-8A43-8BEF-66AFE792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49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3F078D6-9BC3-894B-A19B-724623685FBF}"/>
                  </a:ext>
                </a:extLst>
              </p:cNvPr>
              <p:cNvSpPr txBox="1"/>
              <p:nvPr/>
            </p:nvSpPr>
            <p:spPr>
              <a:xfrm>
                <a:off x="3785862" y="161356"/>
                <a:ext cx="146867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6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𝒒</m:t>
                      </m:r>
                      <m:r>
                        <a:rPr kumimoji="1" lang="en-US" altLang="zh-CN" sz="36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sz="36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kumimoji="1" lang="zh-CN" altLang="en-US" sz="3600" b="1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3F078D6-9BC3-894B-A19B-724623685F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5862" y="161356"/>
                <a:ext cx="1468672" cy="646331"/>
              </a:xfrm>
              <a:prstGeom prst="rect">
                <a:avLst/>
              </a:prstGeom>
              <a:blipFill>
                <a:blip r:embed="rId4"/>
                <a:stretch>
                  <a:fillRect l="-862" b="-173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EF6E2FC-8607-9548-A6FB-DC94512BA23B}"/>
                  </a:ext>
                </a:extLst>
              </p:cNvPr>
              <p:cNvSpPr txBox="1"/>
              <p:nvPr/>
            </p:nvSpPr>
            <p:spPr>
              <a:xfrm>
                <a:off x="5746761" y="149141"/>
                <a:ext cx="1612877" cy="6605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6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𝒒</m:t>
                      </m:r>
                      <m:r>
                        <a:rPr kumimoji="1" lang="en-US" altLang="zh-CN" sz="36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kumimoji="1" lang="en-US" altLang="zh-CN" sz="3600" b="1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zh-CN" sz="3600" b="1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e>
                        <m:sup>
                          <m:r>
                            <a:rPr kumimoji="1" lang="en-US" altLang="zh-CN" sz="3600" b="1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p>
                      </m:sSup>
                    </m:oMath>
                  </m:oMathPara>
                </a14:m>
                <a:endParaRPr kumimoji="1" lang="zh-CN" altLang="en-US" sz="3600" b="1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EF6E2FC-8607-9548-A6FB-DC94512BA2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6761" y="149141"/>
                <a:ext cx="1612877" cy="660565"/>
              </a:xfrm>
              <a:prstGeom prst="rect">
                <a:avLst/>
              </a:prstGeom>
              <a:blipFill>
                <a:blip r:embed="rId5"/>
                <a:stretch>
                  <a:fillRect b="-169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videoplayback.mp4" descr="videoplayback.mp4">
            <a:hlinkClick r:id="" action="ppaction://media"/>
            <a:extLst>
              <a:ext uri="{FF2B5EF4-FFF2-40B4-BE49-F238E27FC236}">
                <a16:creationId xmlns:a16="http://schemas.microsoft.com/office/drawing/2014/main" id="{44040A26-5C6A-B54A-A812-AE645689954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1471613"/>
            <a:ext cx="8229600" cy="4629150"/>
          </a:xfrm>
        </p:spPr>
      </p:pic>
    </p:spTree>
    <p:extLst>
      <p:ext uri="{BB962C8B-B14F-4D97-AF65-F5344CB8AC3E}">
        <p14:creationId xmlns:p14="http://schemas.microsoft.com/office/powerpoint/2010/main" val="289169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28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高级调度</a:t>
            </a:r>
          </a:p>
        </p:txBody>
      </p:sp>
      <p:sp>
        <p:nvSpPr>
          <p:cNvPr id="3379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zh-CN" altLang="en-US" dirty="0"/>
              <a:t>作业调度、长程调度、接纳调度</a:t>
            </a:r>
          </a:p>
          <a:p>
            <a:r>
              <a:rPr lang="zh-CN" altLang="en-US" dirty="0"/>
              <a:t>将外存作业调入内存，创建</a:t>
            </a:r>
            <a:r>
              <a:rPr lang="en-US" altLang="zh-CN" dirty="0"/>
              <a:t>PCB</a:t>
            </a:r>
            <a:r>
              <a:rPr lang="zh-CN" altLang="en-US" dirty="0"/>
              <a:t>等，插入就绪队列。</a:t>
            </a:r>
          </a:p>
          <a:p>
            <a:r>
              <a:rPr lang="zh-CN" altLang="en-US" dirty="0"/>
              <a:t>一般用于批处理系统，分</a:t>
            </a:r>
            <a:r>
              <a:rPr lang="en-US" altLang="zh-CN" dirty="0"/>
              <a:t>/</a:t>
            </a:r>
            <a:r>
              <a:rPr lang="zh-CN" altLang="en-US" dirty="0"/>
              <a:t>实时系统一般直接入内存，无此环节。</a:t>
            </a:r>
          </a:p>
          <a:p>
            <a:r>
              <a:rPr lang="zh-CN" altLang="en-US" dirty="0"/>
              <a:t>调度特性</a:t>
            </a:r>
          </a:p>
          <a:p>
            <a:pPr lvl="1"/>
            <a:r>
              <a:rPr lang="zh-CN" altLang="en-US" dirty="0"/>
              <a:t>接纳作业数（内存驻留数）</a:t>
            </a:r>
          </a:p>
          <a:p>
            <a:pPr lvl="2"/>
            <a:r>
              <a:rPr lang="zh-CN" altLang="en-US" dirty="0"/>
              <a:t>太多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/>
              <a:t>周转时间</a:t>
            </a:r>
            <a:r>
              <a:rPr lang="en-US" altLang="zh-CN" dirty="0"/>
              <a:t>T</a:t>
            </a:r>
            <a:r>
              <a:rPr lang="zh-CN" altLang="en-US" dirty="0"/>
              <a:t>长</a:t>
            </a:r>
          </a:p>
          <a:p>
            <a:pPr lvl="2"/>
            <a:r>
              <a:rPr lang="zh-CN" altLang="en-US" dirty="0"/>
              <a:t>太少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/>
              <a:t>系统效率低</a:t>
            </a:r>
          </a:p>
          <a:p>
            <a:pPr lvl="1"/>
            <a:r>
              <a:rPr lang="zh-CN" altLang="en-US" dirty="0"/>
              <a:t>接纳策略：即调度算法</a:t>
            </a:r>
          </a:p>
          <a:p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A7EA7-AEA8-D24D-8056-BE8DD8E69A8D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98934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调度算法举例</a:t>
            </a:r>
            <a:r>
              <a:rPr lang="en-US" altLang="zh-CN" dirty="0"/>
              <a:t>——</a:t>
            </a:r>
            <a:r>
              <a:rPr lang="zh-CN" altLang="en-US" dirty="0"/>
              <a:t>甘特图</a:t>
            </a:r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216D2-DB9F-7C4A-A38A-4E9450D342A4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50</a:t>
            </a:fld>
            <a:endParaRPr lang="zh-CN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0305289"/>
              </p:ext>
            </p:extLst>
          </p:nvPr>
        </p:nvGraphicFramePr>
        <p:xfrm>
          <a:off x="683568" y="1772816"/>
          <a:ext cx="7618452" cy="388843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5394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94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394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进程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到达时间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服务时间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0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3</a:t>
                      </a:r>
                      <a:endParaRPr lang="zh-CN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B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2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6</a:t>
                      </a:r>
                      <a:endParaRPr lang="zh-CN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C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4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4</a:t>
                      </a:r>
                      <a:endParaRPr lang="zh-CN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D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6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5</a:t>
                      </a:r>
                      <a:endParaRPr lang="zh-CN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E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8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2</a:t>
                      </a:r>
                      <a:endParaRPr lang="zh-CN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54044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30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先来先服务</a:t>
            </a:r>
            <a:r>
              <a:rPr lang="en-US" altLang="zh-CN" dirty="0"/>
              <a:t>(FCFS)</a:t>
            </a:r>
            <a:endParaRPr lang="zh-CN" altLang="en-US" dirty="0"/>
          </a:p>
        </p:txBody>
      </p:sp>
      <p:grpSp>
        <p:nvGrpSpPr>
          <p:cNvPr id="482308" name="组合 6"/>
          <p:cNvGrpSpPr>
            <a:grpSpLocks/>
          </p:cNvGrpSpPr>
          <p:nvPr/>
        </p:nvGrpSpPr>
        <p:grpSpPr bwMode="auto">
          <a:xfrm>
            <a:off x="119403" y="3068960"/>
            <a:ext cx="8896350" cy="3336925"/>
            <a:chOff x="179390" y="1681992"/>
            <a:chExt cx="8896482" cy="3338014"/>
          </a:xfrm>
        </p:grpSpPr>
        <p:pic>
          <p:nvPicPr>
            <p:cNvPr id="482309" name="Picture 4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4672" y="4344804"/>
              <a:ext cx="8521200" cy="675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82310" name="Picture 3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390" y="1681992"/>
              <a:ext cx="8828088" cy="26475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1482D-8C1F-3F42-9F82-78B7A6807933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51</a:t>
            </a:fld>
            <a:endParaRPr lang="zh-CN" altLang="en-US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6203027"/>
              </p:ext>
            </p:extLst>
          </p:nvPr>
        </p:nvGraphicFramePr>
        <p:xfrm>
          <a:off x="6019800" y="-27384"/>
          <a:ext cx="3112011" cy="298684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24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74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044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进程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到达时间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服务时间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A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0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B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C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8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55237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33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时间片轮转调度</a:t>
            </a:r>
            <a:r>
              <a:rPr lang="en-US" altLang="zh-CN" dirty="0"/>
              <a:t>(q=1)</a:t>
            </a:r>
            <a:endParaRPr lang="zh-CN" altLang="en-US" dirty="0"/>
          </a:p>
        </p:txBody>
      </p:sp>
      <p:grpSp>
        <p:nvGrpSpPr>
          <p:cNvPr id="483332" name="组合 7"/>
          <p:cNvGrpSpPr>
            <a:grpSpLocks/>
          </p:cNvGrpSpPr>
          <p:nvPr/>
        </p:nvGrpSpPr>
        <p:grpSpPr bwMode="auto">
          <a:xfrm>
            <a:off x="109538" y="3240236"/>
            <a:ext cx="8956675" cy="3213100"/>
            <a:chOff x="110292" y="1878346"/>
            <a:chExt cx="8956183" cy="3212648"/>
          </a:xfrm>
        </p:grpSpPr>
        <p:pic>
          <p:nvPicPr>
            <p:cNvPr id="483333" name="Picture 4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2475" y="4409233"/>
              <a:ext cx="8604000" cy="6817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83334" name="组合 5"/>
            <p:cNvGrpSpPr>
              <a:grpSpLocks/>
            </p:cNvGrpSpPr>
            <p:nvPr/>
          </p:nvGrpSpPr>
          <p:grpSpPr bwMode="auto">
            <a:xfrm>
              <a:off x="110292" y="1878346"/>
              <a:ext cx="8915083" cy="2572323"/>
              <a:chOff x="-388620" y="1548720"/>
              <a:chExt cx="9837420" cy="2838450"/>
            </a:xfrm>
          </p:grpSpPr>
          <p:pic>
            <p:nvPicPr>
              <p:cNvPr id="483335" name="Picture 2"/>
              <p:cNvPicPr>
                <a:picLocks noChangeAspect="1" noChangeArrowheads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1548720"/>
                <a:ext cx="9448800" cy="828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83336" name="Picture 3"/>
              <p:cNvPicPr>
                <a:picLocks noChangeAspect="1" noChangeArrowheads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388620" y="2377395"/>
                <a:ext cx="9734550" cy="2009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4279-347D-AE49-8271-3D82B1E6D7A3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52</a:t>
            </a:fld>
            <a:endParaRPr lang="zh-CN" altLang="en-US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9467533"/>
              </p:ext>
            </p:extLst>
          </p:nvPr>
        </p:nvGraphicFramePr>
        <p:xfrm>
          <a:off x="6019800" y="-27384"/>
          <a:ext cx="3112011" cy="298684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24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74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044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进程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到达时间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服务时间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A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0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B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C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8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461741" y="1735941"/>
            <a:ext cx="47583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假定：当前进程调度结束置于队列尾部时，同一时刻进入的进程先放入队列。</a:t>
            </a:r>
          </a:p>
        </p:txBody>
      </p:sp>
    </p:spTree>
    <p:extLst>
      <p:ext uri="{BB962C8B-B14F-4D97-AF65-F5344CB8AC3E}">
        <p14:creationId xmlns:p14="http://schemas.microsoft.com/office/powerpoint/2010/main" val="125659418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35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时间片轮转调度</a:t>
            </a:r>
            <a:r>
              <a:rPr lang="en-US" altLang="zh-CN" dirty="0"/>
              <a:t>(q=4)</a:t>
            </a:r>
            <a:endParaRPr lang="zh-CN" altLang="en-US" dirty="0"/>
          </a:p>
        </p:txBody>
      </p:sp>
      <p:grpSp>
        <p:nvGrpSpPr>
          <p:cNvPr id="484356" name="组合 10"/>
          <p:cNvGrpSpPr>
            <a:grpSpLocks/>
          </p:cNvGrpSpPr>
          <p:nvPr/>
        </p:nvGrpSpPr>
        <p:grpSpPr bwMode="auto">
          <a:xfrm>
            <a:off x="38100" y="2960836"/>
            <a:ext cx="9148763" cy="3492500"/>
            <a:chOff x="38100" y="1727200"/>
            <a:chExt cx="9148700" cy="3492602"/>
          </a:xfrm>
        </p:grpSpPr>
        <p:pic>
          <p:nvPicPr>
            <p:cNvPr id="484357" name="Picture 4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9600" y="4521809"/>
              <a:ext cx="8827200" cy="6979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84358" name="组合 8"/>
            <p:cNvGrpSpPr>
              <a:grpSpLocks/>
            </p:cNvGrpSpPr>
            <p:nvPr/>
          </p:nvGrpSpPr>
          <p:grpSpPr bwMode="auto">
            <a:xfrm>
              <a:off x="38100" y="1727199"/>
              <a:ext cx="9087581" cy="2834458"/>
              <a:chOff x="-341813" y="2990850"/>
              <a:chExt cx="9800138" cy="3056709"/>
            </a:xfrm>
          </p:grpSpPr>
          <p:pic>
            <p:nvPicPr>
              <p:cNvPr id="484359" name="Picture 2"/>
              <p:cNvPicPr>
                <a:picLocks noChangeAspect="1" noChangeArrowheads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2990850"/>
                <a:ext cx="9458325" cy="8763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84360" name="Picture 3"/>
              <p:cNvPicPr>
                <a:picLocks noChangeAspect="1" noChangeArrowheads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341813" y="3875859"/>
                <a:ext cx="9686926" cy="21717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B273A-19BB-C24C-BF96-C1E64F00B55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53</a:t>
            </a:fld>
            <a:endParaRPr lang="zh-CN" altLang="en-US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657317"/>
              </p:ext>
            </p:extLst>
          </p:nvPr>
        </p:nvGraphicFramePr>
        <p:xfrm>
          <a:off x="6019800" y="-27384"/>
          <a:ext cx="3112011" cy="298684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24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74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044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进程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到达时间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服务时间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A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0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B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C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8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293371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37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短作业优先调度</a:t>
            </a:r>
            <a:r>
              <a:rPr lang="en-US" altLang="zh-CN" dirty="0"/>
              <a:t>(SJF)</a:t>
            </a:r>
            <a:endParaRPr lang="zh-CN" altLang="en-US" dirty="0"/>
          </a:p>
        </p:txBody>
      </p:sp>
      <p:grpSp>
        <p:nvGrpSpPr>
          <p:cNvPr id="485380" name="组合 11"/>
          <p:cNvGrpSpPr>
            <a:grpSpLocks/>
          </p:cNvGrpSpPr>
          <p:nvPr/>
        </p:nvGrpSpPr>
        <p:grpSpPr bwMode="auto">
          <a:xfrm>
            <a:off x="0" y="2952452"/>
            <a:ext cx="9105900" cy="3644900"/>
            <a:chOff x="-1787976" y="2019754"/>
            <a:chExt cx="12303776" cy="4926185"/>
          </a:xfrm>
        </p:grpSpPr>
        <p:pic>
          <p:nvPicPr>
            <p:cNvPr id="485381" name="Picture 11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346200" y="5798004"/>
              <a:ext cx="11862000" cy="11479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85382" name="Picture 9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295400" y="2019754"/>
              <a:ext cx="11772900" cy="1057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85383" name="Picture 10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787976" y="3077029"/>
              <a:ext cx="12134850" cy="2733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F9C-EF50-FD4A-94CB-73EFF70B4990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54</a:t>
            </a:fld>
            <a:endParaRPr lang="zh-CN" altLang="en-US"/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8327488"/>
              </p:ext>
            </p:extLst>
          </p:nvPr>
        </p:nvGraphicFramePr>
        <p:xfrm>
          <a:off x="6019800" y="-27384"/>
          <a:ext cx="3112011" cy="298684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24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74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044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进程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到达时间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服务时间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A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0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B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C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8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99949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响应比优先调度</a:t>
            </a:r>
            <a:r>
              <a:rPr lang="en-US" altLang="zh-CN" dirty="0"/>
              <a:t>(HRRN)</a:t>
            </a:r>
            <a:endParaRPr lang="zh-CN" altLang="en-US" dirty="0"/>
          </a:p>
        </p:txBody>
      </p:sp>
      <p:grpSp>
        <p:nvGrpSpPr>
          <p:cNvPr id="486404" name="组合 8"/>
          <p:cNvGrpSpPr>
            <a:grpSpLocks/>
          </p:cNvGrpSpPr>
          <p:nvPr/>
        </p:nvGrpSpPr>
        <p:grpSpPr bwMode="auto">
          <a:xfrm>
            <a:off x="179512" y="3307506"/>
            <a:ext cx="8729663" cy="3145830"/>
            <a:chOff x="-32870" y="1532131"/>
            <a:chExt cx="9218942" cy="3314393"/>
          </a:xfrm>
        </p:grpSpPr>
        <p:pic>
          <p:nvPicPr>
            <p:cNvPr id="486405" name="Picture 4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35" y="4149234"/>
              <a:ext cx="8834437" cy="697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86406" name="组合 5"/>
            <p:cNvGrpSpPr>
              <a:grpSpLocks/>
            </p:cNvGrpSpPr>
            <p:nvPr/>
          </p:nvGrpSpPr>
          <p:grpSpPr bwMode="auto">
            <a:xfrm>
              <a:off x="-32870" y="1532131"/>
              <a:ext cx="9148295" cy="2682361"/>
              <a:chOff x="-406400" y="2990850"/>
              <a:chExt cx="9864725" cy="2892425"/>
            </a:xfrm>
          </p:grpSpPr>
          <p:pic>
            <p:nvPicPr>
              <p:cNvPr id="486407" name="Picture 2"/>
              <p:cNvPicPr>
                <a:picLocks noChangeAspect="1" noChangeArrowheads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2990850"/>
                <a:ext cx="9458325" cy="8763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86408" name="Picture 3"/>
              <p:cNvPicPr>
                <a:picLocks noChangeAspect="1" noChangeArrowheads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06400" y="3825875"/>
                <a:ext cx="9772650" cy="2057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0B34-9353-1140-BBF8-2502B9E602EF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55</a:t>
            </a:fld>
            <a:endParaRPr lang="zh-CN" altLang="en-US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784523"/>
              </p:ext>
            </p:extLst>
          </p:nvPr>
        </p:nvGraphicFramePr>
        <p:xfrm>
          <a:off x="6019800" y="-27384"/>
          <a:ext cx="3112011" cy="298684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24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74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044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进程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到达时间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服务时间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A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0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B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C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8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1301729" y="3398854"/>
            <a:ext cx="389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B</a:t>
            </a:r>
            <a:endParaRPr kumimoji="1" lang="zh-CN" altLang="en-US" sz="2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2093817" y="3399383"/>
            <a:ext cx="4069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C</a:t>
            </a:r>
            <a:endParaRPr kumimoji="1" lang="zh-CN" altLang="en-US" sz="2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885905" y="3399383"/>
            <a:ext cx="4069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D</a:t>
            </a:r>
            <a:endParaRPr kumimoji="1" lang="zh-CN" altLang="en-US" sz="2400" dirty="0"/>
          </a:p>
        </p:txBody>
      </p:sp>
      <p:sp>
        <p:nvSpPr>
          <p:cNvPr id="15" name="文本框 14"/>
          <p:cNvSpPr txBox="1"/>
          <p:nvPr/>
        </p:nvSpPr>
        <p:spPr>
          <a:xfrm>
            <a:off x="3677993" y="3399383"/>
            <a:ext cx="389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E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794422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42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多级反馈队列调度</a:t>
            </a:r>
            <a:r>
              <a:rPr lang="en-US" altLang="zh-CN" dirty="0"/>
              <a:t>(q=1)</a:t>
            </a:r>
            <a:endParaRPr lang="zh-CN" altLang="en-US" dirty="0"/>
          </a:p>
        </p:txBody>
      </p:sp>
      <p:grpSp>
        <p:nvGrpSpPr>
          <p:cNvPr id="487428" name="组合 7"/>
          <p:cNvGrpSpPr>
            <a:grpSpLocks/>
          </p:cNvGrpSpPr>
          <p:nvPr/>
        </p:nvGrpSpPr>
        <p:grpSpPr bwMode="auto">
          <a:xfrm>
            <a:off x="2123728" y="4020509"/>
            <a:ext cx="6825803" cy="2432827"/>
            <a:chOff x="47625" y="1581151"/>
            <a:chExt cx="9164956" cy="3300847"/>
          </a:xfrm>
        </p:grpSpPr>
        <p:grpSp>
          <p:nvGrpSpPr>
            <p:cNvPr id="487429" name="组合 5"/>
            <p:cNvGrpSpPr>
              <a:grpSpLocks/>
            </p:cNvGrpSpPr>
            <p:nvPr/>
          </p:nvGrpSpPr>
          <p:grpSpPr bwMode="auto">
            <a:xfrm>
              <a:off x="47625" y="1581151"/>
              <a:ext cx="9085947" cy="2634718"/>
              <a:chOff x="-320675" y="3009900"/>
              <a:chExt cx="9788525" cy="2838450"/>
            </a:xfrm>
          </p:grpSpPr>
          <p:pic>
            <p:nvPicPr>
              <p:cNvPr id="487430" name="Picture 2"/>
              <p:cNvPicPr>
                <a:picLocks noChangeAspect="1" noChangeArrowheads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3009900"/>
                <a:ext cx="9467850" cy="838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87431" name="Picture 3"/>
              <p:cNvPicPr>
                <a:picLocks noChangeAspect="1" noChangeArrowheads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320675" y="3848100"/>
                <a:ext cx="9677400" cy="2000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487432" name="Picture 4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9569" y="4179713"/>
              <a:ext cx="8863012" cy="702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2574F-0E8E-384B-AE13-66D2A446BC78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56</a:t>
            </a:fld>
            <a:endParaRPr lang="zh-CN" altLang="en-US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0309756"/>
              </p:ext>
            </p:extLst>
          </p:nvPr>
        </p:nvGraphicFramePr>
        <p:xfrm>
          <a:off x="7030413" y="0"/>
          <a:ext cx="2088232" cy="32308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780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70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7298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进程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到达时间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服务时间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632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A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0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6632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B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632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C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6632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6632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8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310006"/>
            <a:ext cx="3707904" cy="268414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491995" y="1807138"/>
            <a:ext cx="1304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不升级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5262859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42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多级反馈队列调度</a:t>
            </a:r>
            <a:r>
              <a:rPr lang="en-US" altLang="zh-CN" dirty="0"/>
              <a:t>(q=2</a:t>
            </a:r>
            <a:r>
              <a:rPr lang="en-US" altLang="zh-CN" baseline="30000" dirty="0"/>
              <a:t>i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8BCB6-A0D0-5043-BC5B-1021E39D2919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57</a:t>
            </a:fld>
            <a:endParaRPr lang="zh-CN" altLang="en-US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/>
        </p:nvGraphicFramePr>
        <p:xfrm>
          <a:off x="7030413" y="0"/>
          <a:ext cx="2088232" cy="32308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780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70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7298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进程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到达时间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服务时间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632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A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0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6632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B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632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C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6632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6632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8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3429000"/>
            <a:ext cx="8218640" cy="228127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84C0B88-0504-3C44-B3D2-D5B3318C099C}"/>
              </a:ext>
            </a:extLst>
          </p:cNvPr>
          <p:cNvSpPr txBox="1"/>
          <p:nvPr/>
        </p:nvSpPr>
        <p:spPr>
          <a:xfrm>
            <a:off x="971600" y="1818447"/>
            <a:ext cx="1304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不升级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615524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调度算法例子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27F87-FE4A-2649-AF31-C7B20641FA5D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8570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例子</a:t>
            </a:r>
          </a:p>
        </p:txBody>
      </p:sp>
      <p:sp>
        <p:nvSpPr>
          <p:cNvPr id="47411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dirty="0"/>
              <a:t>假设在单道批处理环境下有四个进程，已知它们进入系统的时间、估计运行时间：</a:t>
            </a:r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要求：应用</a:t>
            </a:r>
            <a:r>
              <a:rPr lang="en-US" altLang="zh-CN" dirty="0"/>
              <a:t>FCFS</a:t>
            </a:r>
            <a:r>
              <a:rPr lang="zh-CN" altLang="en-US" dirty="0"/>
              <a:t>、</a:t>
            </a:r>
            <a:r>
              <a:rPr lang="en-US" altLang="zh-CN" dirty="0"/>
              <a:t>SJF</a:t>
            </a:r>
            <a:r>
              <a:rPr lang="zh-CN" altLang="en-US" dirty="0"/>
              <a:t>、</a:t>
            </a:r>
            <a:r>
              <a:rPr lang="en-US" altLang="zh-CN" dirty="0"/>
              <a:t>HRRN</a:t>
            </a:r>
            <a:r>
              <a:rPr lang="zh-CN" altLang="en-US" dirty="0"/>
              <a:t>，分别给出进程调度的顺序，并计算出平均周转时间</a:t>
            </a:r>
          </a:p>
        </p:txBody>
      </p:sp>
      <p:graphicFrame>
        <p:nvGraphicFramePr>
          <p:cNvPr id="474116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443621"/>
              </p:ext>
            </p:extLst>
          </p:nvPr>
        </p:nvGraphicFramePr>
        <p:xfrm>
          <a:off x="1066800" y="2543026"/>
          <a:ext cx="7391400" cy="2470150"/>
        </p:xfrm>
        <a:graphic>
          <a:graphicData uri="http://schemas.openxmlformats.org/drawingml/2006/table">
            <a:tbl>
              <a:tblPr firstCol="1">
                <a:tableStyleId>{284E427A-3D55-4303-BF80-6455036E1DE7}</a:tableStyleId>
              </a:tblPr>
              <a:tblGrid>
                <a:gridCol w="160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进程</a:t>
                      </a:r>
                      <a:endParaRPr kumimoji="0" lang="zh-CN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进入时间</a:t>
                      </a:r>
                      <a:endParaRPr kumimoji="0" lang="zh-CN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估计运行时间（分钟）</a:t>
                      </a:r>
                      <a:endParaRPr kumimoji="0" lang="zh-CN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2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P1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8:00</a:t>
                      </a:r>
                      <a:endParaRPr kumimoji="0" lang="zh-CN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120</a:t>
                      </a:r>
                      <a:endParaRPr kumimoji="0" lang="zh-CN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P2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8:50</a:t>
                      </a:r>
                      <a:endParaRPr kumimoji="0" lang="zh-CN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50</a:t>
                      </a:r>
                      <a:endParaRPr kumimoji="0" lang="zh-CN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P3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9:00</a:t>
                      </a:r>
                      <a:endParaRPr kumimoji="0" lang="zh-CN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10</a:t>
                      </a:r>
                      <a:endParaRPr kumimoji="0" lang="zh-CN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P4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9:50</a:t>
                      </a:r>
                      <a:endParaRPr kumimoji="0" lang="zh-CN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20</a:t>
                      </a:r>
                      <a:endParaRPr kumimoji="0" lang="zh-CN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FB81-B6E2-FD4C-A33E-A1B759108035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161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中级调度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中程调度</a:t>
            </a:r>
          </a:p>
          <a:p>
            <a:r>
              <a:rPr lang="zh-CN" altLang="en-US" dirty="0"/>
              <a:t>为提高系统吞吐量和内存利用率而引入的内外存对换功能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A6D8C-6FBE-E743-B3E7-83E0E9397225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871791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先来先服务（</a:t>
            </a:r>
            <a:r>
              <a:rPr lang="en-US" altLang="zh-CN" dirty="0"/>
              <a:t>FCFS</a:t>
            </a:r>
            <a:r>
              <a:rPr lang="zh-CN" altLang="en-US" dirty="0"/>
              <a:t>）</a:t>
            </a:r>
          </a:p>
        </p:txBody>
      </p:sp>
      <p:sp>
        <p:nvSpPr>
          <p:cNvPr id="475140" name="Line 4"/>
          <p:cNvSpPr>
            <a:spLocks noChangeShapeType="1"/>
          </p:cNvSpPr>
          <p:nvPr/>
        </p:nvSpPr>
        <p:spPr bwMode="auto">
          <a:xfrm>
            <a:off x="457200" y="2086744"/>
            <a:ext cx="838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5141" name="Line 5"/>
          <p:cNvSpPr>
            <a:spLocks noChangeShapeType="1"/>
          </p:cNvSpPr>
          <p:nvPr/>
        </p:nvSpPr>
        <p:spPr bwMode="auto">
          <a:xfrm>
            <a:off x="457200" y="1781944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5142" name="Line 6"/>
          <p:cNvSpPr>
            <a:spLocks noChangeShapeType="1"/>
          </p:cNvSpPr>
          <p:nvPr/>
        </p:nvSpPr>
        <p:spPr bwMode="auto">
          <a:xfrm>
            <a:off x="3657600" y="1781944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5143" name="Line 7"/>
          <p:cNvSpPr>
            <a:spLocks noChangeShapeType="1"/>
          </p:cNvSpPr>
          <p:nvPr/>
        </p:nvSpPr>
        <p:spPr bwMode="auto">
          <a:xfrm>
            <a:off x="5257800" y="1781944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5144" name="Line 8"/>
          <p:cNvSpPr>
            <a:spLocks noChangeShapeType="1"/>
          </p:cNvSpPr>
          <p:nvPr/>
        </p:nvSpPr>
        <p:spPr bwMode="auto">
          <a:xfrm>
            <a:off x="5867400" y="1781944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5145" name="Line 9"/>
          <p:cNvSpPr>
            <a:spLocks noChangeShapeType="1"/>
          </p:cNvSpPr>
          <p:nvPr/>
        </p:nvSpPr>
        <p:spPr bwMode="auto">
          <a:xfrm>
            <a:off x="6858000" y="1781944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5146" name="Text Box 10"/>
          <p:cNvSpPr txBox="1">
            <a:spLocks noChangeArrowheads="1"/>
          </p:cNvSpPr>
          <p:nvPr/>
        </p:nvSpPr>
        <p:spPr bwMode="auto">
          <a:xfrm>
            <a:off x="8229600" y="1477144"/>
            <a:ext cx="914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zh-CN" altLang="en-US" sz="2400" b="1">
                <a:latin typeface="Times New Roman" pitchFamily="18" charset="0"/>
                <a:ea typeface="宋体" charset="-122"/>
              </a:rPr>
              <a:t>时间</a:t>
            </a:r>
          </a:p>
        </p:txBody>
      </p:sp>
      <p:sp>
        <p:nvSpPr>
          <p:cNvPr id="475147" name="Text Box 11"/>
          <p:cNvSpPr txBox="1">
            <a:spLocks noChangeArrowheads="1"/>
          </p:cNvSpPr>
          <p:nvPr/>
        </p:nvSpPr>
        <p:spPr bwMode="auto">
          <a:xfrm>
            <a:off x="228600" y="2560077"/>
            <a:ext cx="81500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8:00</a:t>
            </a:r>
          </a:p>
        </p:txBody>
      </p:sp>
      <p:sp>
        <p:nvSpPr>
          <p:cNvPr id="475148" name="Text Box 12"/>
          <p:cNvSpPr txBox="1">
            <a:spLocks noChangeArrowheads="1"/>
          </p:cNvSpPr>
          <p:nvPr/>
        </p:nvSpPr>
        <p:spPr bwMode="auto">
          <a:xfrm>
            <a:off x="1219200" y="1629544"/>
            <a:ext cx="990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P1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120</a:t>
            </a:r>
          </a:p>
        </p:txBody>
      </p:sp>
      <p:sp>
        <p:nvSpPr>
          <p:cNvPr id="475149" name="Text Box 13"/>
          <p:cNvSpPr txBox="1">
            <a:spLocks noChangeArrowheads="1"/>
          </p:cNvSpPr>
          <p:nvPr/>
        </p:nvSpPr>
        <p:spPr bwMode="auto">
          <a:xfrm>
            <a:off x="4114800" y="1629544"/>
            <a:ext cx="609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P2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50</a:t>
            </a:r>
          </a:p>
        </p:txBody>
      </p:sp>
      <p:sp>
        <p:nvSpPr>
          <p:cNvPr id="475150" name="Text Box 14"/>
          <p:cNvSpPr txBox="1">
            <a:spLocks noChangeArrowheads="1"/>
          </p:cNvSpPr>
          <p:nvPr/>
        </p:nvSpPr>
        <p:spPr bwMode="auto">
          <a:xfrm>
            <a:off x="5257800" y="1629544"/>
            <a:ext cx="609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 dirty="0">
                <a:latin typeface="Times New Roman" pitchFamily="18" charset="0"/>
                <a:ea typeface="宋体" charset="-122"/>
              </a:rPr>
              <a:t>P3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 dirty="0">
                <a:latin typeface="Times New Roman" pitchFamily="18" charset="0"/>
                <a:ea typeface="宋体" charset="-122"/>
              </a:rPr>
              <a:t>10</a:t>
            </a:r>
          </a:p>
        </p:txBody>
      </p:sp>
      <p:sp>
        <p:nvSpPr>
          <p:cNvPr id="475151" name="Text Box 15"/>
          <p:cNvSpPr txBox="1">
            <a:spLocks noChangeArrowheads="1"/>
          </p:cNvSpPr>
          <p:nvPr/>
        </p:nvSpPr>
        <p:spPr bwMode="auto">
          <a:xfrm>
            <a:off x="6096000" y="1629544"/>
            <a:ext cx="609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P4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20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1DD6-D2DB-8C48-80D7-F3ECEF98280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60</a:t>
            </a:fld>
            <a:endParaRPr lang="zh-CN" altLang="en-US"/>
          </a:p>
        </p:txBody>
      </p:sp>
      <p:graphicFrame>
        <p:nvGraphicFramePr>
          <p:cNvPr id="19" name="表格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5429018"/>
              </p:ext>
            </p:extLst>
          </p:nvPr>
        </p:nvGraphicFramePr>
        <p:xfrm>
          <a:off x="353219" y="3365976"/>
          <a:ext cx="8132762" cy="2588327"/>
        </p:xfrm>
        <a:graphic>
          <a:graphicData uri="http://schemas.openxmlformats.org/drawingml/2006/table">
            <a:tbl>
              <a:tblPr firstRow="1" firstCol="1" bandRow="1" bandCol="1">
                <a:tableStyleId>{69012ECD-51FC-41F1-AA8D-1B2483CD663E}</a:tableStyleId>
              </a:tblPr>
              <a:tblGrid>
                <a:gridCol w="9064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94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53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560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553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11096">
                <a:tc>
                  <a:txBody>
                    <a:bodyPr/>
                    <a:lstStyle/>
                    <a:p>
                      <a:pPr indent="0" algn="just">
                        <a:spcAft>
                          <a:spcPts val="0"/>
                        </a:spcAft>
                      </a:pPr>
                      <a:r>
                        <a:rPr lang="en-US" sz="2000" kern="100" cap="all" dirty="0">
                          <a:effectLst/>
                        </a:rPr>
                        <a:t> </a:t>
                      </a:r>
                      <a:endParaRPr lang="zh-CN" sz="14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进入时间</a:t>
                      </a:r>
                      <a:endParaRPr lang="zh-CN" sz="14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估计运行时间</a:t>
                      </a:r>
                      <a:endParaRPr lang="zh-CN" sz="1400" kern="100" dirty="0">
                        <a:effectLst/>
                      </a:endParaRPr>
                    </a:p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（分钟）</a:t>
                      </a:r>
                      <a:endParaRPr lang="zh-CN" sz="14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开始时间</a:t>
                      </a:r>
                      <a:endParaRPr lang="zh-CN" sz="14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结束时间</a:t>
                      </a:r>
                      <a:endParaRPr lang="zh-CN" sz="14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周转时间</a:t>
                      </a:r>
                      <a:endParaRPr lang="zh-CN" sz="1400" kern="100" dirty="0">
                        <a:effectLst/>
                      </a:endParaRPr>
                    </a:p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（分钟）</a:t>
                      </a:r>
                      <a:endParaRPr lang="zh-CN" sz="14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115"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P1</a:t>
                      </a:r>
                      <a:endParaRPr lang="zh-CN" sz="105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8</a:t>
                      </a:r>
                      <a:r>
                        <a:rPr lang="en-US" altLang="zh-CN" sz="1500" kern="100" dirty="0">
                          <a:effectLst/>
                        </a:rPr>
                        <a:t>:</a:t>
                      </a:r>
                      <a:r>
                        <a:rPr lang="en-US" sz="1500" kern="100" dirty="0">
                          <a:effectLst/>
                        </a:rPr>
                        <a:t>00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120</a:t>
                      </a:r>
                      <a:endParaRPr lang="zh-CN" sz="105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8:00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10:00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120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656"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P2</a:t>
                      </a:r>
                      <a:endParaRPr lang="zh-CN" sz="105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8:50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50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10:00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10:50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120</a:t>
                      </a:r>
                      <a:endParaRPr lang="zh-CN" sz="105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115"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P3</a:t>
                      </a:r>
                      <a:endParaRPr lang="zh-CN" sz="105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9:00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10</a:t>
                      </a:r>
                      <a:endParaRPr lang="zh-CN" sz="105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10:50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11:00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120</a:t>
                      </a:r>
                      <a:endParaRPr lang="zh-CN" sz="105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115"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P4</a:t>
                      </a:r>
                      <a:endParaRPr lang="zh-CN" sz="105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9:50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20</a:t>
                      </a:r>
                      <a:endParaRPr lang="zh-CN" sz="105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11:00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11:20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90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4230">
                <a:tc gridSpan="5"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3200" kern="100" dirty="0">
                          <a:effectLst/>
                        </a:rPr>
                        <a:t>平均周转时间 </a:t>
                      </a:r>
                      <a:r>
                        <a:rPr lang="en-US" sz="3200" kern="100" dirty="0">
                          <a:effectLst/>
                        </a:rPr>
                        <a:t>T = 112.5</a:t>
                      </a:r>
                      <a:endParaRPr lang="zh-CN" sz="2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450</a:t>
                      </a:r>
                      <a:endParaRPr lang="zh-CN" sz="105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3276726" y="2560077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10:00</a:t>
            </a:r>
          </a:p>
        </p:txBody>
      </p:sp>
      <p:sp>
        <p:nvSpPr>
          <p:cNvPr id="6" name="矩形 5"/>
          <p:cNvSpPr/>
          <p:nvPr/>
        </p:nvSpPr>
        <p:spPr>
          <a:xfrm>
            <a:off x="4876926" y="2560077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10:50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5581218" y="2560077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 11:00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6477126" y="2560077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11:20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09462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最短作业优先算法</a:t>
            </a:r>
            <a:r>
              <a:rPr lang="en-US" altLang="zh-CN" dirty="0"/>
              <a:t>(SJF)</a:t>
            </a:r>
            <a:endParaRPr lang="zh-CN" altLang="en-US" dirty="0"/>
          </a:p>
        </p:txBody>
      </p:sp>
      <p:sp>
        <p:nvSpPr>
          <p:cNvPr id="476164" name="Line 4"/>
          <p:cNvSpPr>
            <a:spLocks noChangeShapeType="1"/>
          </p:cNvSpPr>
          <p:nvPr/>
        </p:nvSpPr>
        <p:spPr bwMode="auto">
          <a:xfrm>
            <a:off x="457200" y="1981200"/>
            <a:ext cx="8382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6165" name="Line 5"/>
          <p:cNvSpPr>
            <a:spLocks noChangeShapeType="1"/>
          </p:cNvSpPr>
          <p:nvPr/>
        </p:nvSpPr>
        <p:spPr bwMode="auto">
          <a:xfrm>
            <a:off x="457200" y="1676400"/>
            <a:ext cx="0" cy="609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6166" name="Line 6"/>
          <p:cNvSpPr>
            <a:spLocks noChangeShapeType="1"/>
          </p:cNvSpPr>
          <p:nvPr/>
        </p:nvSpPr>
        <p:spPr bwMode="auto">
          <a:xfrm>
            <a:off x="3657600" y="1676400"/>
            <a:ext cx="0" cy="609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6167" name="Line 7"/>
          <p:cNvSpPr>
            <a:spLocks noChangeShapeType="1"/>
          </p:cNvSpPr>
          <p:nvPr/>
        </p:nvSpPr>
        <p:spPr bwMode="auto">
          <a:xfrm>
            <a:off x="4267200" y="1676400"/>
            <a:ext cx="0" cy="609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6168" name="Line 8"/>
          <p:cNvSpPr>
            <a:spLocks noChangeShapeType="1"/>
          </p:cNvSpPr>
          <p:nvPr/>
        </p:nvSpPr>
        <p:spPr bwMode="auto">
          <a:xfrm>
            <a:off x="5257800" y="1676400"/>
            <a:ext cx="0" cy="609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6169" name="Line 9"/>
          <p:cNvSpPr>
            <a:spLocks noChangeShapeType="1"/>
          </p:cNvSpPr>
          <p:nvPr/>
        </p:nvSpPr>
        <p:spPr bwMode="auto">
          <a:xfrm>
            <a:off x="6858000" y="1676400"/>
            <a:ext cx="0" cy="609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6170" name="Text Box 10"/>
          <p:cNvSpPr txBox="1">
            <a:spLocks noChangeArrowheads="1"/>
          </p:cNvSpPr>
          <p:nvPr/>
        </p:nvSpPr>
        <p:spPr bwMode="auto">
          <a:xfrm>
            <a:off x="8229600" y="1371600"/>
            <a:ext cx="914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zh-CN" altLang="en-US" sz="2400" b="1" dirty="0">
                <a:latin typeface="Times New Roman" pitchFamily="18" charset="0"/>
                <a:ea typeface="宋体" charset="-122"/>
              </a:rPr>
              <a:t>时间</a:t>
            </a:r>
          </a:p>
        </p:txBody>
      </p:sp>
      <p:sp>
        <p:nvSpPr>
          <p:cNvPr id="476172" name="Text Box 12"/>
          <p:cNvSpPr txBox="1">
            <a:spLocks noChangeArrowheads="1"/>
          </p:cNvSpPr>
          <p:nvPr/>
        </p:nvSpPr>
        <p:spPr bwMode="auto">
          <a:xfrm>
            <a:off x="1219200" y="1524000"/>
            <a:ext cx="990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P1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120</a:t>
            </a:r>
          </a:p>
        </p:txBody>
      </p:sp>
      <p:sp>
        <p:nvSpPr>
          <p:cNvPr id="476173" name="Text Box 13"/>
          <p:cNvSpPr txBox="1">
            <a:spLocks noChangeArrowheads="1"/>
          </p:cNvSpPr>
          <p:nvPr/>
        </p:nvSpPr>
        <p:spPr bwMode="auto">
          <a:xfrm>
            <a:off x="5486400" y="1524000"/>
            <a:ext cx="609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P2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50</a:t>
            </a:r>
          </a:p>
        </p:txBody>
      </p:sp>
      <p:sp>
        <p:nvSpPr>
          <p:cNvPr id="476174" name="Text Box 14"/>
          <p:cNvSpPr txBox="1">
            <a:spLocks noChangeArrowheads="1"/>
          </p:cNvSpPr>
          <p:nvPr/>
        </p:nvSpPr>
        <p:spPr bwMode="auto">
          <a:xfrm>
            <a:off x="3733800" y="1524000"/>
            <a:ext cx="609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P3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10</a:t>
            </a:r>
          </a:p>
        </p:txBody>
      </p:sp>
      <p:sp>
        <p:nvSpPr>
          <p:cNvPr id="476175" name="Text Box 15"/>
          <p:cNvSpPr txBox="1">
            <a:spLocks noChangeArrowheads="1"/>
          </p:cNvSpPr>
          <p:nvPr/>
        </p:nvSpPr>
        <p:spPr bwMode="auto">
          <a:xfrm>
            <a:off x="4419600" y="1524000"/>
            <a:ext cx="609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P4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20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9D830-6F25-F444-9844-B78389631601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61</a:t>
            </a:fld>
            <a:endParaRPr lang="zh-CN" altLang="en-US"/>
          </a:p>
        </p:txBody>
      </p:sp>
      <p:graphicFrame>
        <p:nvGraphicFramePr>
          <p:cNvPr id="19" name="表格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117937"/>
              </p:ext>
            </p:extLst>
          </p:nvPr>
        </p:nvGraphicFramePr>
        <p:xfrm>
          <a:off x="457200" y="3237611"/>
          <a:ext cx="8229600" cy="2711669"/>
        </p:xfrm>
        <a:graphic>
          <a:graphicData uri="http://schemas.openxmlformats.org/drawingml/2006/table">
            <a:tbl>
              <a:tblPr firstRow="1" firstCol="1" bandRow="1" bandCol="1">
                <a:tableStyleId>{69012ECD-51FC-41F1-AA8D-1B2483CD663E}</a:tableStyleId>
              </a:tblPr>
              <a:tblGrid>
                <a:gridCol w="874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20080"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2000" kern="100" cap="all" dirty="0">
                          <a:effectLst/>
                        </a:rPr>
                        <a:t> </a:t>
                      </a:r>
                      <a:endParaRPr lang="zh-CN" sz="12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进入时间</a:t>
                      </a:r>
                      <a:endParaRPr lang="zh-CN" sz="12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估计运行时间</a:t>
                      </a:r>
                      <a:endParaRPr lang="zh-CN" sz="1200" kern="100" dirty="0">
                        <a:effectLst/>
                      </a:endParaRPr>
                    </a:p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（分钟）</a:t>
                      </a:r>
                      <a:endParaRPr lang="zh-CN" sz="12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开始时间</a:t>
                      </a:r>
                      <a:endParaRPr lang="zh-CN" sz="12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结束时间</a:t>
                      </a:r>
                      <a:endParaRPr lang="zh-CN" sz="12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周转时间</a:t>
                      </a:r>
                      <a:endParaRPr lang="zh-CN" sz="1200" kern="100" dirty="0">
                        <a:effectLst/>
                      </a:endParaRPr>
                    </a:p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2000" kern="100" cap="all" dirty="0">
                          <a:effectLst/>
                        </a:rPr>
                        <a:t>（分钟）</a:t>
                      </a:r>
                      <a:endParaRPr lang="zh-CN" sz="12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986"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P1</a:t>
                      </a:r>
                      <a:endParaRPr lang="zh-CN" sz="100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8:00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120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8:00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10:00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120</a:t>
                      </a:r>
                      <a:endParaRPr lang="zh-CN" sz="100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660"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P2</a:t>
                      </a:r>
                      <a:endParaRPr lang="zh-CN" sz="100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8:50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50</a:t>
                      </a:r>
                      <a:endParaRPr lang="zh-CN" sz="100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10:30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11:20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150</a:t>
                      </a:r>
                      <a:endParaRPr lang="zh-CN" sz="100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5986"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P3</a:t>
                      </a:r>
                      <a:endParaRPr lang="zh-CN" sz="100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9:00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10</a:t>
                      </a:r>
                      <a:endParaRPr lang="zh-CN" sz="100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10:00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10:10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70</a:t>
                      </a:r>
                      <a:endParaRPr lang="zh-CN" sz="100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5986"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P4</a:t>
                      </a:r>
                      <a:endParaRPr lang="zh-CN" sz="100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9:50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20</a:t>
                      </a:r>
                      <a:endParaRPr lang="zh-CN" sz="100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10:10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10:30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>
                          <a:effectLst/>
                        </a:rPr>
                        <a:t>40</a:t>
                      </a:r>
                      <a:endParaRPr lang="zh-CN" sz="1000" b="0" kern="10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1971">
                <a:tc gridSpan="5"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zh-CN" sz="3200" kern="100" dirty="0">
                          <a:effectLst/>
                        </a:rPr>
                        <a:t>平均周转时间 </a:t>
                      </a:r>
                      <a:r>
                        <a:rPr lang="en-US" sz="3200" kern="100" dirty="0">
                          <a:effectLst/>
                        </a:rPr>
                        <a:t>T = 95</a:t>
                      </a:r>
                      <a:endParaRPr lang="zh-CN" sz="18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</a:rPr>
                        <a:t>380</a:t>
                      </a:r>
                      <a:endParaRPr lang="zh-CN" sz="1000" b="0" kern="100" dirty="0">
                        <a:effectLst/>
                        <a:latin typeface="宋体"/>
                        <a:cs typeface="Times New Roman"/>
                      </a:endParaRPr>
                    </a:p>
                  </a:txBody>
                  <a:tcPr marL="66427" marR="66427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5" name="Text Box 11"/>
          <p:cNvSpPr txBox="1">
            <a:spLocks noChangeArrowheads="1"/>
          </p:cNvSpPr>
          <p:nvPr/>
        </p:nvSpPr>
        <p:spPr bwMode="auto">
          <a:xfrm>
            <a:off x="228600" y="2560077"/>
            <a:ext cx="81500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8:00</a:t>
            </a:r>
          </a:p>
        </p:txBody>
      </p:sp>
      <p:sp>
        <p:nvSpPr>
          <p:cNvPr id="26" name="矩形 25"/>
          <p:cNvSpPr/>
          <p:nvPr/>
        </p:nvSpPr>
        <p:spPr>
          <a:xfrm>
            <a:off x="3276726" y="2560077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10:00</a:t>
            </a:r>
          </a:p>
        </p:txBody>
      </p:sp>
      <p:sp>
        <p:nvSpPr>
          <p:cNvPr id="27" name="矩形 26"/>
          <p:cNvSpPr/>
          <p:nvPr/>
        </p:nvSpPr>
        <p:spPr>
          <a:xfrm>
            <a:off x="4038726" y="2560077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10:</a:t>
            </a:r>
            <a:r>
              <a:rPr kumimoji="1" lang="en-US" altLang="zh-CN" b="1" dirty="0">
                <a:latin typeface="Times New Roman" pitchFamily="18" charset="0"/>
                <a:ea typeface="宋体" charset="-122"/>
              </a:rPr>
              <a:t>1</a:t>
            </a:r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0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4819218" y="2560077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>
                <a:latin typeface="Times New Roman" pitchFamily="18" charset="0"/>
                <a:ea typeface="宋体" charset="-122"/>
              </a:rPr>
              <a:t> 1</a:t>
            </a:r>
            <a:r>
              <a:rPr kumimoji="1" lang="en-US" altLang="zh-CN" dirty="0">
                <a:latin typeface="Times New Roman" pitchFamily="18" charset="0"/>
                <a:ea typeface="宋体" charset="-122"/>
              </a:rPr>
              <a:t>0</a:t>
            </a:r>
            <a:r>
              <a:rPr kumimoji="1" lang="zh-CN" altLang="en-US" dirty="0">
                <a:latin typeface="Times New Roman" pitchFamily="18" charset="0"/>
                <a:ea typeface="宋体" charset="-122"/>
              </a:rPr>
              <a:t>:</a:t>
            </a:r>
            <a:r>
              <a:rPr kumimoji="1" lang="en-US" altLang="zh-CN" dirty="0">
                <a:latin typeface="Times New Roman" pitchFamily="18" charset="0"/>
                <a:ea typeface="宋体" charset="-122"/>
              </a:rPr>
              <a:t>3</a:t>
            </a:r>
            <a:r>
              <a:rPr kumimoji="1" lang="zh-CN" altLang="en-US" dirty="0">
                <a:latin typeface="Times New Roman" pitchFamily="18" charset="0"/>
                <a:ea typeface="宋体" charset="-122"/>
              </a:rPr>
              <a:t>0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6477126" y="2560077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11:20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62070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最高响应比优先算法</a:t>
            </a:r>
            <a:r>
              <a:rPr lang="en-US" altLang="zh-CN" dirty="0"/>
              <a:t>(HRRN)</a:t>
            </a:r>
            <a:endParaRPr lang="zh-CN" altLang="en-US" dirty="0"/>
          </a:p>
        </p:txBody>
      </p:sp>
      <p:sp>
        <p:nvSpPr>
          <p:cNvPr id="477188" name="Line 4"/>
          <p:cNvSpPr>
            <a:spLocks noChangeShapeType="1"/>
          </p:cNvSpPr>
          <p:nvPr/>
        </p:nvSpPr>
        <p:spPr bwMode="auto">
          <a:xfrm>
            <a:off x="457200" y="2874640"/>
            <a:ext cx="8382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7189" name="Line 5"/>
          <p:cNvSpPr>
            <a:spLocks noChangeShapeType="1"/>
          </p:cNvSpPr>
          <p:nvPr/>
        </p:nvSpPr>
        <p:spPr bwMode="auto">
          <a:xfrm>
            <a:off x="457200" y="2569840"/>
            <a:ext cx="0" cy="609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7190" name="Line 6"/>
          <p:cNvSpPr>
            <a:spLocks noChangeShapeType="1"/>
          </p:cNvSpPr>
          <p:nvPr/>
        </p:nvSpPr>
        <p:spPr bwMode="auto">
          <a:xfrm>
            <a:off x="3657600" y="2569840"/>
            <a:ext cx="0" cy="609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7191" name="Line 7"/>
          <p:cNvSpPr>
            <a:spLocks noChangeShapeType="1"/>
          </p:cNvSpPr>
          <p:nvPr/>
        </p:nvSpPr>
        <p:spPr bwMode="auto">
          <a:xfrm>
            <a:off x="4267200" y="2569840"/>
            <a:ext cx="0" cy="609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7192" name="Line 8"/>
          <p:cNvSpPr>
            <a:spLocks noChangeShapeType="1"/>
          </p:cNvSpPr>
          <p:nvPr/>
        </p:nvSpPr>
        <p:spPr bwMode="auto">
          <a:xfrm>
            <a:off x="5867400" y="2569840"/>
            <a:ext cx="0" cy="609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7193" name="Line 9"/>
          <p:cNvSpPr>
            <a:spLocks noChangeShapeType="1"/>
          </p:cNvSpPr>
          <p:nvPr/>
        </p:nvSpPr>
        <p:spPr bwMode="auto">
          <a:xfrm>
            <a:off x="6858000" y="2569840"/>
            <a:ext cx="0" cy="609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7194" name="Text Box 10"/>
          <p:cNvSpPr txBox="1">
            <a:spLocks noChangeArrowheads="1"/>
          </p:cNvSpPr>
          <p:nvPr/>
        </p:nvSpPr>
        <p:spPr bwMode="auto">
          <a:xfrm>
            <a:off x="8229600" y="2265040"/>
            <a:ext cx="914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zh-CN" altLang="en-US" sz="2400" b="1">
                <a:latin typeface="Times New Roman" pitchFamily="18" charset="0"/>
                <a:ea typeface="宋体" charset="-122"/>
              </a:rPr>
              <a:t>时间</a:t>
            </a:r>
          </a:p>
        </p:txBody>
      </p:sp>
      <p:sp>
        <p:nvSpPr>
          <p:cNvPr id="477196" name="Text Box 12"/>
          <p:cNvSpPr txBox="1">
            <a:spLocks noChangeArrowheads="1"/>
          </p:cNvSpPr>
          <p:nvPr/>
        </p:nvSpPr>
        <p:spPr bwMode="auto">
          <a:xfrm>
            <a:off x="1219200" y="2417440"/>
            <a:ext cx="990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P1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120</a:t>
            </a:r>
          </a:p>
        </p:txBody>
      </p:sp>
      <p:sp>
        <p:nvSpPr>
          <p:cNvPr id="477197" name="Text Box 13"/>
          <p:cNvSpPr txBox="1">
            <a:spLocks noChangeArrowheads="1"/>
          </p:cNvSpPr>
          <p:nvPr/>
        </p:nvSpPr>
        <p:spPr bwMode="auto">
          <a:xfrm>
            <a:off x="4800600" y="2417440"/>
            <a:ext cx="609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P2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50</a:t>
            </a:r>
          </a:p>
        </p:txBody>
      </p:sp>
      <p:sp>
        <p:nvSpPr>
          <p:cNvPr id="477198" name="Text Box 14"/>
          <p:cNvSpPr txBox="1">
            <a:spLocks noChangeArrowheads="1"/>
          </p:cNvSpPr>
          <p:nvPr/>
        </p:nvSpPr>
        <p:spPr bwMode="auto">
          <a:xfrm>
            <a:off x="3733800" y="2417440"/>
            <a:ext cx="609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P3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10</a:t>
            </a:r>
          </a:p>
        </p:txBody>
      </p:sp>
      <p:sp>
        <p:nvSpPr>
          <p:cNvPr id="477199" name="Text Box 15"/>
          <p:cNvSpPr txBox="1">
            <a:spLocks noChangeArrowheads="1"/>
          </p:cNvSpPr>
          <p:nvPr/>
        </p:nvSpPr>
        <p:spPr bwMode="auto">
          <a:xfrm>
            <a:off x="6019800" y="2417440"/>
            <a:ext cx="6096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P4</a:t>
            </a:r>
          </a:p>
          <a:p>
            <a:pPr algn="l" eaLnBrk="1" hangingPunct="1">
              <a:spcBef>
                <a:spcPct val="50000"/>
              </a:spcBef>
            </a:pPr>
            <a:r>
              <a:rPr kumimoji="1" lang="en-US" altLang="zh-CN" sz="2400" b="1">
                <a:latin typeface="Times New Roman" pitchFamily="18" charset="0"/>
                <a:ea typeface="宋体" charset="-122"/>
              </a:rPr>
              <a:t>20</a:t>
            </a:r>
          </a:p>
        </p:txBody>
      </p:sp>
      <p:pic>
        <p:nvPicPr>
          <p:cNvPr id="477210" name="Picture 2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712" y="4005064"/>
            <a:ext cx="8066088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62E2-EEB4-4E4A-8729-12A729CC3F07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62</a:t>
            </a:fld>
            <a:endParaRPr lang="zh-CN" altLang="en-US"/>
          </a:p>
        </p:txBody>
      </p:sp>
      <p:sp>
        <p:nvSpPr>
          <p:cNvPr id="37" name="Text Box 11"/>
          <p:cNvSpPr txBox="1">
            <a:spLocks noChangeArrowheads="1"/>
          </p:cNvSpPr>
          <p:nvPr/>
        </p:nvSpPr>
        <p:spPr bwMode="auto">
          <a:xfrm>
            <a:off x="228600" y="3491716"/>
            <a:ext cx="81500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8:00</a:t>
            </a:r>
          </a:p>
        </p:txBody>
      </p:sp>
      <p:sp>
        <p:nvSpPr>
          <p:cNvPr id="38" name="矩形 37"/>
          <p:cNvSpPr/>
          <p:nvPr/>
        </p:nvSpPr>
        <p:spPr>
          <a:xfrm>
            <a:off x="3276726" y="3491716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10:00</a:t>
            </a:r>
          </a:p>
        </p:txBody>
      </p:sp>
      <p:sp>
        <p:nvSpPr>
          <p:cNvPr id="39" name="矩形 38"/>
          <p:cNvSpPr/>
          <p:nvPr/>
        </p:nvSpPr>
        <p:spPr>
          <a:xfrm>
            <a:off x="4038726" y="3491716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10:</a:t>
            </a:r>
            <a:r>
              <a:rPr kumimoji="1" lang="en-US" altLang="zh-CN" b="1" dirty="0">
                <a:latin typeface="Times New Roman" pitchFamily="18" charset="0"/>
                <a:ea typeface="宋体" charset="-122"/>
              </a:rPr>
              <a:t>1</a:t>
            </a:r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0</a:t>
            </a:r>
            <a:endParaRPr lang="zh-CN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5410200" y="3491716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>
                <a:latin typeface="Times New Roman" pitchFamily="18" charset="0"/>
                <a:ea typeface="宋体" charset="-122"/>
              </a:rPr>
              <a:t> 1</a:t>
            </a:r>
            <a:r>
              <a:rPr kumimoji="1" lang="en-US" altLang="zh-CN" dirty="0">
                <a:latin typeface="Times New Roman" pitchFamily="18" charset="0"/>
                <a:ea typeface="宋体" charset="-122"/>
              </a:rPr>
              <a:t>1</a:t>
            </a:r>
            <a:r>
              <a:rPr kumimoji="1" lang="zh-CN" altLang="en-US" dirty="0">
                <a:latin typeface="Times New Roman" pitchFamily="18" charset="0"/>
                <a:ea typeface="宋体" charset="-122"/>
              </a:rPr>
              <a:t>:</a:t>
            </a:r>
            <a:r>
              <a:rPr kumimoji="1" lang="en-US" altLang="zh-CN" dirty="0">
                <a:latin typeface="Times New Roman" pitchFamily="18" charset="0"/>
                <a:ea typeface="宋体" charset="-122"/>
              </a:rPr>
              <a:t>0</a:t>
            </a:r>
            <a:r>
              <a:rPr kumimoji="1" lang="zh-CN" altLang="en-US" dirty="0">
                <a:latin typeface="Times New Roman" pitchFamily="18" charset="0"/>
                <a:ea typeface="宋体" charset="-122"/>
              </a:rPr>
              <a:t>0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6477126" y="3491716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dirty="0">
                <a:latin typeface="Times New Roman" pitchFamily="18" charset="0"/>
                <a:ea typeface="宋体" charset="-122"/>
              </a:rPr>
              <a:t>11:20</a:t>
            </a:r>
            <a:endParaRPr lang="zh-CN" altLang="en-US" dirty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5362513"/>
              </p:ext>
            </p:extLst>
          </p:nvPr>
        </p:nvGraphicFramePr>
        <p:xfrm>
          <a:off x="1012204" y="1397496"/>
          <a:ext cx="2645396" cy="6833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3" name="公式" r:id="rId4" imgW="1524000" imgH="393700" progId="Equation.3">
                  <p:embed/>
                </p:oleObj>
              </mc:Choice>
              <mc:Fallback>
                <p:oleObj name="公式" r:id="rId4" imgW="15240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12204" y="1397496"/>
                        <a:ext cx="2645396" cy="6833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对象 4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4226293"/>
              </p:ext>
            </p:extLst>
          </p:nvPr>
        </p:nvGraphicFramePr>
        <p:xfrm>
          <a:off x="3907631" y="1396677"/>
          <a:ext cx="1785938" cy="684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4" name="公式" r:id="rId6" imgW="1028700" imgH="393700" progId="Equation.3">
                  <p:embed/>
                </p:oleObj>
              </mc:Choice>
              <mc:Fallback>
                <p:oleObj name="公式" r:id="rId6" imgW="1028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907631" y="1396677"/>
                        <a:ext cx="1785938" cy="684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045878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roup 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7759012"/>
              </p:ext>
            </p:extLst>
          </p:nvPr>
        </p:nvGraphicFramePr>
        <p:xfrm>
          <a:off x="68263" y="42564"/>
          <a:ext cx="9020175" cy="5996410"/>
        </p:xfrm>
        <a:graphic>
          <a:graphicData uri="http://schemas.openxmlformats.org/drawingml/2006/table">
            <a:tbl>
              <a:tblPr firstRow="1" firstCol="1">
                <a:tableStyleId>{B301B821-A1FF-4177-AEE7-76D212191A09}</a:tableStyleId>
              </a:tblPr>
              <a:tblGrid>
                <a:gridCol w="11872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1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58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80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02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029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219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0532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033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算法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比较项目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FCFS</a:t>
                      </a:r>
                      <a:endParaRPr kumimoji="1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RR</a:t>
                      </a:r>
                      <a:endParaRPr kumimoji="1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SJF</a:t>
                      </a:r>
                      <a:endParaRPr kumimoji="1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SRT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优先级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HRRN</a:t>
                      </a:r>
                      <a:endParaRPr kumimoji="1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MFQ</a:t>
                      </a:r>
                      <a:endParaRPr kumimoji="1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选择依据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max[w]</a:t>
                      </a:r>
                      <a:endParaRPr kumimoji="1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常量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min[s]</a:t>
                      </a:r>
                      <a:endParaRPr kumimoji="1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min(s-e)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max(p)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max((w+s)/s)</a:t>
                      </a:r>
                      <a:endParaRPr kumimoji="1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max(p)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509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调度方式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非抢占式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抢占式</a:t>
                      </a:r>
                      <a:endParaRPr kumimoji="1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(</a:t>
                      </a: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时间片</a:t>
                      </a:r>
                      <a:r>
                        <a:rPr kumimoji="1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)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非抢占式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抢占式（进程到达）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抢占式</a:t>
                      </a:r>
                      <a:endParaRPr kumimoji="1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（进程到达）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非抢占式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抢占式（优先级，时间片）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09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吞吐量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不突出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如果时间片太小，可能很低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高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高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高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高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不突出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42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响应时间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可能很高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好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短作业好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好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好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好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不突出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开销</a:t>
                      </a:r>
                      <a:endParaRPr kumimoji="1" lang="zh-CN" alt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小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中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中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可能高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可能高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中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可能高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573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对进程的影响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不利于短作业和</a:t>
                      </a:r>
                      <a:r>
                        <a:rPr kumimoji="1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I/O</a:t>
                      </a: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繁忙型作业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公平对待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不利于长作业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不利于长作业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不利于低优先级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良好的均衡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I/O</a:t>
                      </a: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繁忙型作业优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饥饿问题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无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无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可能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可能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可能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无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可能</a:t>
                      </a:r>
                      <a:endParaRPr kumimoji="1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46D9A-4F3C-9040-946E-FC767EEC0CE7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88084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问题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对单道程序而言，各种算法的平均周转时间可能不同，总周转时间是否也不同？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2E9BE-D175-C547-B226-B8A4CD789A77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32581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D12603-7469-1549-AF0F-864BDF409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作业</a:t>
            </a:r>
            <a:r>
              <a:rPr kumimoji="1" lang="en-US" altLang="zh-CN"/>
              <a:t>3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7BFF34-EF86-2F47-83F1-756E2B3BE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在单</a:t>
            </a:r>
            <a:r>
              <a:rPr kumimoji="1" lang="en-US" altLang="zh-CN"/>
              <a:t>CPU</a:t>
            </a:r>
            <a:r>
              <a:rPr kumimoji="1" lang="zh-CN" altLang="en-US"/>
              <a:t>多道系统中，对于一组给定的任务，对于所有非抢占调度算法，证明最短作业优先调度的平均周转时间最短。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A1CA45-83E6-994B-A816-9536E73FD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8CB6-F957-A042-809B-D6A92AC3928A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D7D016-BBAC-714A-91FA-5CE11EA6C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28FCDB-B85F-1F44-9EF8-E1E150278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59771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实时调度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Real-time Scheduling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05846-B25B-F34D-9044-C84A4BC0B346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14073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实时调度的基本条件</a:t>
            </a:r>
          </a:p>
        </p:txBody>
      </p:sp>
      <p:sp>
        <p:nvSpPr>
          <p:cNvPr id="1085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就绪时间：成为就绪状态的时间</a:t>
            </a:r>
            <a:endParaRPr lang="en-US" altLang="zh-CN" dirty="0"/>
          </a:p>
          <a:p>
            <a:pPr lvl="1"/>
            <a:r>
              <a:rPr lang="zh-CN" altLang="en-US" dirty="0"/>
              <a:t>周期性任务</a:t>
            </a:r>
          </a:p>
          <a:p>
            <a:r>
              <a:rPr lang="zh-CN" altLang="en-US" dirty="0"/>
              <a:t>开始</a:t>
            </a:r>
            <a:r>
              <a:rPr lang="en-US" altLang="zh-CN" dirty="0"/>
              <a:t>/</a:t>
            </a:r>
            <a:r>
              <a:rPr lang="zh-CN" altLang="en-US" dirty="0"/>
              <a:t>完成截止时间</a:t>
            </a:r>
            <a:endParaRPr lang="en-US" altLang="zh-CN" dirty="0"/>
          </a:p>
          <a:p>
            <a:pPr lvl="1"/>
            <a:r>
              <a:rPr lang="zh-CN" altLang="en-US" dirty="0"/>
              <a:t>软、硬</a:t>
            </a:r>
          </a:p>
          <a:p>
            <a:r>
              <a:rPr lang="zh-CN" altLang="en-US" dirty="0"/>
              <a:t>处理时间</a:t>
            </a:r>
          </a:p>
          <a:p>
            <a:r>
              <a:rPr lang="zh-CN" altLang="en-US" dirty="0"/>
              <a:t>资源要求</a:t>
            </a:r>
          </a:p>
          <a:p>
            <a:r>
              <a:rPr lang="zh-CN" altLang="en-US" dirty="0"/>
              <a:t>优先级</a:t>
            </a:r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252EF-A6B4-B247-A239-7DBC2B168D4C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8826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547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系统处理能力下界 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假定系统中有</a:t>
            </a:r>
            <a:r>
              <a:rPr lang="en-US" altLang="zh-CN" dirty="0">
                <a:solidFill>
                  <a:srgbClr val="C00000"/>
                </a:solidFill>
              </a:rPr>
              <a:t>m</a:t>
            </a:r>
            <a:r>
              <a:rPr lang="zh-CN" altLang="en-US" dirty="0"/>
              <a:t>个周期性的实时任务，它们的处理时间为</a:t>
            </a:r>
            <a:r>
              <a:rPr lang="en-US" altLang="zh-CN" dirty="0" err="1">
                <a:solidFill>
                  <a:srgbClr val="C00000"/>
                </a:solidFill>
              </a:rPr>
              <a:t>Ci</a:t>
            </a:r>
            <a:r>
              <a:rPr lang="zh-CN" altLang="en-US" dirty="0"/>
              <a:t>，周期为</a:t>
            </a:r>
            <a:r>
              <a:rPr lang="en-US" altLang="zh-CN" dirty="0">
                <a:solidFill>
                  <a:srgbClr val="C00000"/>
                </a:solidFill>
              </a:rPr>
              <a:t>Pi</a:t>
            </a:r>
            <a:r>
              <a:rPr lang="zh-CN" altLang="en-US" dirty="0"/>
              <a:t>，则在单</a:t>
            </a:r>
            <a:r>
              <a:rPr lang="en-US" altLang="zh-CN" dirty="0"/>
              <a:t>/</a:t>
            </a:r>
            <a:r>
              <a:rPr lang="zh-CN" altLang="en-US" dirty="0"/>
              <a:t>多处理机情况下，可调度的必要条件：</a:t>
            </a:r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DAE56-075B-8D4D-980C-CEC329E27F14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68</a:t>
            </a:fld>
            <a:endParaRPr lang="zh-CN" altLang="en-US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1662956" y="3898899"/>
          <a:ext cx="1855688" cy="1484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7" name="公式" r:id="rId4" imgW="571500" imgH="457200" progId="Equation.3">
                  <p:embed/>
                </p:oleObj>
              </mc:Choice>
              <mc:Fallback>
                <p:oleObj name="公式" r:id="rId4" imgW="5715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62956" y="3898899"/>
                        <a:ext cx="1855688" cy="1484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5292080" y="3867172"/>
          <a:ext cx="2199209" cy="15506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8" name="公式" r:id="rId6" imgW="647700" imgH="457200" progId="Equation.3">
                  <p:embed/>
                </p:oleObj>
              </mc:Choice>
              <mc:Fallback>
                <p:oleObj name="公式" r:id="rId6" imgW="6477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92080" y="3867172"/>
                        <a:ext cx="2199209" cy="155069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页脚占位符 1">
            <a:extLst>
              <a:ext uri="{FF2B5EF4-FFF2-40B4-BE49-F238E27FC236}">
                <a16:creationId xmlns:a16="http://schemas.microsoft.com/office/drawing/2014/main" id="{10B34836-2912-764D-879B-0CFD84EF2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64798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实时调度算法的分类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F0B88-2A70-3C49-AAC7-727B234111BC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69</a:t>
            </a:fld>
            <a:endParaRPr lang="zh-CN" altLang="en-US"/>
          </a:p>
        </p:txBody>
      </p:sp>
      <p:graphicFrame>
        <p:nvGraphicFramePr>
          <p:cNvPr id="5" name="图表 4"/>
          <p:cNvGraphicFramePr/>
          <p:nvPr/>
        </p:nvGraphicFramePr>
        <p:xfrm>
          <a:off x="1524000" y="1628800"/>
          <a:ext cx="6606108" cy="4545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004485A-CD6D-FE43-BFBA-59BA02F6E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709582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低级调度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进程调度，短程调度</a:t>
            </a:r>
          </a:p>
          <a:p>
            <a:r>
              <a:rPr lang="zh-CN" altLang="en-US" dirty="0"/>
              <a:t>由分派程序（</a:t>
            </a:r>
            <a:r>
              <a:rPr lang="en-US" altLang="zh-CN" dirty="0"/>
              <a:t>Dispatcher/Scheduler</a:t>
            </a:r>
            <a:r>
              <a:rPr lang="zh-CN" altLang="en-US" dirty="0"/>
              <a:t>）分派处理机</a:t>
            </a:r>
            <a:endParaRPr lang="en-US" altLang="zh-CN" dirty="0"/>
          </a:p>
          <a:p>
            <a:r>
              <a:rPr lang="zh-CN" altLang="en-US" dirty="0"/>
              <a:t>运行频率：低</a:t>
            </a:r>
            <a:r>
              <a:rPr lang="en-US" altLang="zh-CN" dirty="0"/>
              <a:t>&gt;</a:t>
            </a:r>
            <a:r>
              <a:rPr lang="zh-CN" altLang="en-US" dirty="0"/>
              <a:t>中</a:t>
            </a:r>
            <a:r>
              <a:rPr lang="en-US" altLang="zh-CN" dirty="0"/>
              <a:t>&gt;</a:t>
            </a:r>
            <a:r>
              <a:rPr lang="zh-CN" altLang="en-US" dirty="0"/>
              <a:t>高。</a:t>
            </a:r>
          </a:p>
          <a:p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E8A84-0EA6-C641-9A93-D74406FB51B1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161521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4"/>
          <p:cNvSpPr>
            <a:spLocks noChangeArrowheads="1"/>
          </p:cNvSpPr>
          <p:nvPr/>
        </p:nvSpPr>
        <p:spPr bwMode="auto">
          <a:xfrm>
            <a:off x="1342726" y="3468107"/>
            <a:ext cx="1542360" cy="661624"/>
          </a:xfrm>
          <a:prstGeom prst="rect">
            <a:avLst/>
          </a:prstGeom>
          <a:ln>
            <a:solidFill>
              <a:schemeClr val="tx1"/>
            </a:solidFill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zh-CN" altLang="en-US" sz="2800" b="0">
                <a:latin typeface="Arial" charset="0"/>
                <a:ea typeface="黑体" charset="-122"/>
              </a:rPr>
              <a:t>进程</a:t>
            </a:r>
            <a:r>
              <a:rPr lang="en-US" altLang="zh-CN" sz="2800" b="0">
                <a:latin typeface="Arial" charset="0"/>
                <a:ea typeface="黑体" charset="-122"/>
              </a:rPr>
              <a:t>1</a:t>
            </a:r>
          </a:p>
        </p:txBody>
      </p:sp>
      <p:sp>
        <p:nvSpPr>
          <p:cNvPr id="28" name="Rectangle 5"/>
          <p:cNvSpPr>
            <a:spLocks noChangeArrowheads="1"/>
          </p:cNvSpPr>
          <p:nvPr/>
        </p:nvSpPr>
        <p:spPr bwMode="auto">
          <a:xfrm>
            <a:off x="2885086" y="3468107"/>
            <a:ext cx="1542360" cy="661624"/>
          </a:xfrm>
          <a:prstGeom prst="rect">
            <a:avLst/>
          </a:prstGeom>
          <a:ln>
            <a:solidFill>
              <a:schemeClr val="tx1"/>
            </a:solidFill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zh-CN" altLang="en-US" sz="2800" b="0" dirty="0">
                <a:latin typeface="Arial" charset="0"/>
                <a:ea typeface="黑体" charset="-122"/>
              </a:rPr>
              <a:t>进程</a:t>
            </a:r>
            <a:r>
              <a:rPr lang="en-US" altLang="zh-CN" sz="2800" b="0" dirty="0">
                <a:latin typeface="Arial" charset="0"/>
                <a:ea typeface="黑体" charset="-122"/>
              </a:rPr>
              <a:t>2</a:t>
            </a:r>
          </a:p>
        </p:txBody>
      </p:sp>
      <p:sp>
        <p:nvSpPr>
          <p:cNvPr id="29" name="Rectangle 6"/>
          <p:cNvSpPr>
            <a:spLocks noChangeArrowheads="1"/>
          </p:cNvSpPr>
          <p:nvPr/>
        </p:nvSpPr>
        <p:spPr bwMode="auto">
          <a:xfrm>
            <a:off x="5481331" y="3468107"/>
            <a:ext cx="1542360" cy="661624"/>
          </a:xfrm>
          <a:prstGeom prst="rect">
            <a:avLst/>
          </a:prstGeom>
          <a:ln>
            <a:solidFill>
              <a:schemeClr val="tx1"/>
            </a:solidFill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zh-CN" altLang="en-US" sz="2800" b="0">
                <a:latin typeface="Arial" charset="0"/>
                <a:ea typeface="黑体" charset="-122"/>
              </a:rPr>
              <a:t>进程</a:t>
            </a:r>
            <a:r>
              <a:rPr lang="en-US" altLang="zh-CN" sz="2800" b="0">
                <a:latin typeface="Arial" charset="0"/>
                <a:ea typeface="黑体" charset="-122"/>
              </a:rPr>
              <a:t>n</a:t>
            </a:r>
          </a:p>
        </p:txBody>
      </p:sp>
      <p:sp>
        <p:nvSpPr>
          <p:cNvPr id="30" name="Rectangle 7"/>
          <p:cNvSpPr>
            <a:spLocks noChangeArrowheads="1"/>
          </p:cNvSpPr>
          <p:nvPr/>
        </p:nvSpPr>
        <p:spPr bwMode="auto">
          <a:xfrm>
            <a:off x="7023691" y="3468107"/>
            <a:ext cx="1542360" cy="66162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zh-CN" altLang="en-US" sz="2800" b="0" dirty="0">
                <a:latin typeface="Arial" charset="0"/>
                <a:ea typeface="黑体" charset="-122"/>
              </a:rPr>
              <a:t>实时进程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2072752" y="4149080"/>
            <a:ext cx="4950939" cy="1323247"/>
            <a:chOff x="2072752" y="4020272"/>
            <a:chExt cx="4950939" cy="1323247"/>
          </a:xfrm>
        </p:grpSpPr>
        <p:sp>
          <p:nvSpPr>
            <p:cNvPr id="32" name="Line 9"/>
            <p:cNvSpPr>
              <a:spLocks noChangeShapeType="1"/>
            </p:cNvSpPr>
            <p:nvPr/>
          </p:nvSpPr>
          <p:spPr bwMode="auto">
            <a:xfrm>
              <a:off x="2072752" y="4020272"/>
              <a:ext cx="0" cy="121378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2800">
                <a:latin typeface="Arial" charset="0"/>
                <a:ea typeface="黑体" charset="-122"/>
              </a:endParaRPr>
            </a:p>
          </p:txBody>
        </p:sp>
        <p:sp>
          <p:nvSpPr>
            <p:cNvPr id="33" name="Line 10"/>
            <p:cNvSpPr>
              <a:spLocks noChangeShapeType="1"/>
            </p:cNvSpPr>
            <p:nvPr/>
          </p:nvSpPr>
          <p:spPr bwMode="auto">
            <a:xfrm>
              <a:off x="7023691" y="4020272"/>
              <a:ext cx="0" cy="132324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2800">
                <a:latin typeface="Arial" charset="0"/>
                <a:ea typeface="黑体" charset="-122"/>
              </a:endParaRPr>
            </a:p>
          </p:txBody>
        </p:sp>
        <p:sp>
          <p:nvSpPr>
            <p:cNvPr id="34" name="Line 11"/>
            <p:cNvSpPr>
              <a:spLocks noChangeShapeType="1"/>
            </p:cNvSpPr>
            <p:nvPr/>
          </p:nvSpPr>
          <p:spPr bwMode="auto">
            <a:xfrm>
              <a:off x="2072752" y="5122166"/>
              <a:ext cx="495093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2800">
                <a:latin typeface="Arial" charset="0"/>
                <a:ea typeface="黑体" charset="-122"/>
              </a:endParaRPr>
            </a:p>
          </p:txBody>
        </p:sp>
        <p:sp>
          <p:nvSpPr>
            <p:cNvPr id="35" name="Text Box 12"/>
            <p:cNvSpPr txBox="1">
              <a:spLocks noChangeArrowheads="1"/>
            </p:cNvSpPr>
            <p:nvPr/>
          </p:nvSpPr>
          <p:spPr bwMode="auto">
            <a:xfrm>
              <a:off x="3753781" y="4572435"/>
              <a:ext cx="1620957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latin typeface="Arial" charset="0"/>
                  <a:ea typeface="黑体" charset="-122"/>
                </a:rPr>
                <a:t>调度时间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90467" y="1935091"/>
            <a:ext cx="3057247" cy="1423558"/>
            <a:chOff x="790467" y="1935091"/>
            <a:chExt cx="3057247" cy="1423558"/>
          </a:xfrm>
        </p:grpSpPr>
        <p:sp>
          <p:nvSpPr>
            <p:cNvPr id="36" name="Text Box 13"/>
            <p:cNvSpPr txBox="1">
              <a:spLocks noChangeArrowheads="1"/>
            </p:cNvSpPr>
            <p:nvPr/>
          </p:nvSpPr>
          <p:spPr bwMode="auto">
            <a:xfrm>
              <a:off x="790467" y="1935091"/>
              <a:ext cx="3057247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latin typeface="Arial" charset="0"/>
                  <a:ea typeface="黑体" charset="-122"/>
                </a:rPr>
                <a:t>实时进程要求调度</a:t>
              </a:r>
            </a:p>
          </p:txBody>
        </p:sp>
        <p:sp>
          <p:nvSpPr>
            <p:cNvPr id="37" name="Line 14"/>
            <p:cNvSpPr>
              <a:spLocks noChangeShapeType="1"/>
            </p:cNvSpPr>
            <p:nvPr/>
          </p:nvSpPr>
          <p:spPr bwMode="auto">
            <a:xfrm>
              <a:off x="2072752" y="2697025"/>
              <a:ext cx="0" cy="661624"/>
            </a:xfrm>
            <a:prstGeom prst="line">
              <a:avLst/>
            </a:prstGeom>
            <a:noFill/>
            <a:ln w="25400" cap="rnd">
              <a:solidFill>
                <a:schemeClr val="tx1"/>
              </a:solidFill>
              <a:prstDash val="sysDot"/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2800">
                <a:latin typeface="Arial" charset="0"/>
                <a:ea typeface="黑体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313139" y="1923509"/>
            <a:ext cx="3057247" cy="1435140"/>
            <a:chOff x="5313139" y="1923509"/>
            <a:chExt cx="3057247" cy="1435140"/>
          </a:xfrm>
        </p:grpSpPr>
        <p:sp>
          <p:nvSpPr>
            <p:cNvPr id="38" name="Line 15"/>
            <p:cNvSpPr>
              <a:spLocks noChangeShapeType="1"/>
            </p:cNvSpPr>
            <p:nvPr/>
          </p:nvSpPr>
          <p:spPr bwMode="auto">
            <a:xfrm>
              <a:off x="7023691" y="2697025"/>
              <a:ext cx="0" cy="661624"/>
            </a:xfrm>
            <a:prstGeom prst="line">
              <a:avLst/>
            </a:prstGeom>
            <a:noFill/>
            <a:ln w="25400" cap="rnd">
              <a:solidFill>
                <a:schemeClr val="tx1"/>
              </a:solidFill>
              <a:prstDash val="sysDot"/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2800">
                <a:latin typeface="Arial" charset="0"/>
                <a:ea typeface="黑体" charset="-122"/>
              </a:endParaRPr>
            </a:p>
          </p:txBody>
        </p:sp>
        <p:sp>
          <p:nvSpPr>
            <p:cNvPr id="39" name="Text Box 16"/>
            <p:cNvSpPr txBox="1">
              <a:spLocks noChangeArrowheads="1"/>
            </p:cNvSpPr>
            <p:nvPr/>
          </p:nvSpPr>
          <p:spPr bwMode="auto">
            <a:xfrm>
              <a:off x="5313139" y="1923509"/>
              <a:ext cx="3057247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latin typeface="Arial" charset="0"/>
                  <a:ea typeface="黑体" charset="-122"/>
                </a:rPr>
                <a:t>调度实时进程运行</a:t>
              </a:r>
            </a:p>
          </p:txBody>
        </p:sp>
      </p:grp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+mn-ea"/>
              </a:rPr>
              <a:t>时间片轮转调度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60863-7F09-9F46-BCAC-ED328C124FEA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70</a:t>
            </a:fld>
            <a:endParaRPr lang="zh-CN" altLang="en-US"/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4399916" y="3466922"/>
            <a:ext cx="1081416" cy="661624"/>
          </a:xfrm>
          <a:prstGeom prst="rect">
            <a:avLst/>
          </a:prstGeom>
          <a:ln>
            <a:solidFill>
              <a:schemeClr val="tx1"/>
            </a:solidFill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altLang="zh-CN" sz="2800" dirty="0">
                <a:latin typeface="Arial" charset="0"/>
                <a:ea typeface="黑体" charset="-122"/>
              </a:rPr>
              <a:t>……</a:t>
            </a:r>
            <a:endParaRPr lang="en-US" altLang="zh-CN" sz="2800" b="0" dirty="0">
              <a:latin typeface="Arial" charset="0"/>
              <a:ea typeface="黑体" charset="-122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315E40A-DB0B-C44B-AEC8-36AF06D3E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76906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18"/>
          <p:cNvSpPr>
            <a:spLocks noChangeArrowheads="1"/>
          </p:cNvSpPr>
          <p:nvPr/>
        </p:nvSpPr>
        <p:spPr bwMode="auto">
          <a:xfrm>
            <a:off x="668172" y="3583762"/>
            <a:ext cx="4184838" cy="945241"/>
          </a:xfrm>
          <a:prstGeom prst="rect">
            <a:avLst/>
          </a:prstGeom>
          <a:ln>
            <a:solidFill>
              <a:schemeClr val="tx1"/>
            </a:solidFill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zh-CN" altLang="en-US" sz="3200" b="0" dirty="0">
                <a:latin typeface="Arial" charset="0"/>
                <a:ea typeface="黑体" charset="-122"/>
              </a:rPr>
              <a:t>当前进程</a:t>
            </a:r>
            <a:r>
              <a:rPr lang="en-US" altLang="zh-CN" sz="3200" b="0" dirty="0">
                <a:latin typeface="Arial" charset="0"/>
                <a:ea typeface="黑体" charset="-122"/>
                <a:cs typeface="Arial" charset="0"/>
              </a:rPr>
              <a:t>1</a:t>
            </a:r>
            <a:endParaRPr lang="zh-CN" altLang="en-US" sz="3200" b="0" dirty="0">
              <a:latin typeface="Arial" charset="0"/>
              <a:ea typeface="黑体" charset="-122"/>
              <a:cs typeface="Arial" charset="0"/>
            </a:endParaRPr>
          </a:p>
        </p:txBody>
      </p:sp>
      <p:sp>
        <p:nvSpPr>
          <p:cNvPr id="42" name="Rectangle 19"/>
          <p:cNvSpPr>
            <a:spLocks noChangeArrowheads="1"/>
          </p:cNvSpPr>
          <p:nvPr/>
        </p:nvSpPr>
        <p:spPr bwMode="auto">
          <a:xfrm>
            <a:off x="4853010" y="3583762"/>
            <a:ext cx="2145319" cy="94524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zh-CN" altLang="en-US" sz="3200" b="0" dirty="0">
                <a:latin typeface="Arial" charset="0"/>
                <a:ea typeface="黑体" charset="-122"/>
              </a:rPr>
              <a:t>实时进程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24264" y="1832986"/>
            <a:ext cx="3467616" cy="1753749"/>
            <a:chOff x="611560" y="1832986"/>
            <a:chExt cx="3467616" cy="1753749"/>
          </a:xfrm>
        </p:grpSpPr>
        <p:sp>
          <p:nvSpPr>
            <p:cNvPr id="43" name="Text Box 21"/>
            <p:cNvSpPr txBox="1">
              <a:spLocks noChangeArrowheads="1"/>
            </p:cNvSpPr>
            <p:nvPr/>
          </p:nvSpPr>
          <p:spPr bwMode="auto">
            <a:xfrm>
              <a:off x="611560" y="1832986"/>
              <a:ext cx="3467616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 dirty="0">
                  <a:latin typeface="Arial" charset="0"/>
                  <a:ea typeface="黑体" charset="-122"/>
                </a:rPr>
                <a:t>实时进程要求调度</a:t>
              </a:r>
            </a:p>
          </p:txBody>
        </p:sp>
        <p:sp>
          <p:nvSpPr>
            <p:cNvPr id="44" name="Line 22"/>
            <p:cNvSpPr>
              <a:spLocks noChangeShapeType="1"/>
            </p:cNvSpPr>
            <p:nvPr/>
          </p:nvSpPr>
          <p:spPr bwMode="auto">
            <a:xfrm>
              <a:off x="2457481" y="2778227"/>
              <a:ext cx="0" cy="808508"/>
            </a:xfrm>
            <a:prstGeom prst="line">
              <a:avLst/>
            </a:prstGeom>
            <a:noFill/>
            <a:ln w="25400" cap="rnd">
              <a:solidFill>
                <a:schemeClr val="tx1"/>
              </a:solidFill>
              <a:prstDash val="sysDot"/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851920" y="1832986"/>
            <a:ext cx="3467616" cy="1753749"/>
            <a:chOff x="4716016" y="1832986"/>
            <a:chExt cx="3467616" cy="1753749"/>
          </a:xfrm>
        </p:grpSpPr>
        <p:sp>
          <p:nvSpPr>
            <p:cNvPr id="45" name="Text Box 23"/>
            <p:cNvSpPr txBox="1">
              <a:spLocks noChangeArrowheads="1"/>
            </p:cNvSpPr>
            <p:nvPr/>
          </p:nvSpPr>
          <p:spPr bwMode="auto">
            <a:xfrm>
              <a:off x="4716016" y="1832986"/>
              <a:ext cx="3467616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 dirty="0">
                  <a:latin typeface="Arial" charset="0"/>
                  <a:ea typeface="黑体" charset="-122"/>
                </a:rPr>
                <a:t>当前进程运行完成</a:t>
              </a:r>
            </a:p>
          </p:txBody>
        </p:sp>
        <p:sp>
          <p:nvSpPr>
            <p:cNvPr id="46" name="Line 24"/>
            <p:cNvSpPr>
              <a:spLocks noChangeShapeType="1"/>
            </p:cNvSpPr>
            <p:nvPr/>
          </p:nvSpPr>
          <p:spPr bwMode="auto">
            <a:xfrm>
              <a:off x="5726111" y="2778227"/>
              <a:ext cx="0" cy="808508"/>
            </a:xfrm>
            <a:prstGeom prst="line">
              <a:avLst/>
            </a:prstGeom>
            <a:noFill/>
            <a:ln w="25400" cap="rnd">
              <a:solidFill>
                <a:schemeClr val="tx1"/>
              </a:solidFill>
              <a:prstDash val="sysDot"/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835695" y="4529002"/>
            <a:ext cx="3017315" cy="970344"/>
            <a:chOff x="2699791" y="4529002"/>
            <a:chExt cx="3017315" cy="970344"/>
          </a:xfrm>
        </p:grpSpPr>
        <p:sp>
          <p:nvSpPr>
            <p:cNvPr id="48" name="Line 27"/>
            <p:cNvSpPr>
              <a:spLocks noChangeShapeType="1"/>
            </p:cNvSpPr>
            <p:nvPr/>
          </p:nvSpPr>
          <p:spPr bwMode="auto">
            <a:xfrm>
              <a:off x="2699792" y="4529003"/>
              <a:ext cx="0" cy="67474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  <p:sp>
          <p:nvSpPr>
            <p:cNvPr id="49" name="Line 28"/>
            <p:cNvSpPr>
              <a:spLocks noChangeShapeType="1"/>
            </p:cNvSpPr>
            <p:nvPr/>
          </p:nvSpPr>
          <p:spPr bwMode="auto">
            <a:xfrm>
              <a:off x="5717106" y="4529002"/>
              <a:ext cx="0" cy="67474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  <p:sp>
          <p:nvSpPr>
            <p:cNvPr id="50" name="Line 29"/>
            <p:cNvSpPr>
              <a:spLocks noChangeShapeType="1"/>
            </p:cNvSpPr>
            <p:nvPr/>
          </p:nvSpPr>
          <p:spPr bwMode="auto">
            <a:xfrm>
              <a:off x="2699791" y="4799498"/>
              <a:ext cx="301731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  <p:sp>
          <p:nvSpPr>
            <p:cNvPr id="51" name="Text Box 30"/>
            <p:cNvSpPr txBox="1">
              <a:spLocks noChangeArrowheads="1"/>
            </p:cNvSpPr>
            <p:nvPr/>
          </p:nvSpPr>
          <p:spPr bwMode="auto">
            <a:xfrm>
              <a:off x="3084418" y="4914571"/>
              <a:ext cx="1998997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3200" dirty="0">
                  <a:latin typeface="Arial" charset="0"/>
                  <a:ea typeface="黑体" charset="-122"/>
                </a:rPr>
                <a:t>调度时间</a:t>
              </a: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+mn-ea"/>
              </a:rPr>
              <a:t>基于优先级的非抢占调度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84C78-C01B-4545-A45F-4F7C44B93760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71</a:t>
            </a:fld>
            <a:endParaRPr lang="zh-CN" altLang="en-US"/>
          </a:p>
        </p:txBody>
      </p:sp>
      <p:grpSp>
        <p:nvGrpSpPr>
          <p:cNvPr id="5" name="组 4"/>
          <p:cNvGrpSpPr/>
          <p:nvPr/>
        </p:nvGrpSpPr>
        <p:grpSpPr>
          <a:xfrm>
            <a:off x="4860032" y="3583761"/>
            <a:ext cx="1872208" cy="945241"/>
            <a:chOff x="7214353" y="3583761"/>
            <a:chExt cx="1872208" cy="945241"/>
          </a:xfrm>
        </p:grpSpPr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7214353" y="3583761"/>
              <a:ext cx="936104" cy="945241"/>
            </a:xfrm>
            <a:prstGeom prst="rect">
              <a:avLst/>
            </a:prstGeom>
            <a:ln>
              <a:solidFill>
                <a:schemeClr val="tx1"/>
              </a:solidFill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/>
              <a:r>
                <a:rPr lang="en-US" altLang="zh-CN" sz="3200" b="0" dirty="0">
                  <a:latin typeface="Arial" charset="0"/>
                  <a:ea typeface="黑体" charset="-122"/>
                  <a:cs typeface="Arial" charset="0"/>
                </a:rPr>
                <a:t>2</a:t>
              </a:r>
              <a:endParaRPr lang="zh-CN" altLang="en-US" sz="3200" b="0" dirty="0">
                <a:latin typeface="Arial" charset="0"/>
                <a:ea typeface="黑体" charset="-122"/>
                <a:cs typeface="Arial" charset="0"/>
              </a:endParaRPr>
            </a:p>
          </p:txBody>
        </p:sp>
        <p:sp>
          <p:nvSpPr>
            <p:cNvPr id="22" name="Rectangle 18"/>
            <p:cNvSpPr>
              <a:spLocks noChangeArrowheads="1"/>
            </p:cNvSpPr>
            <p:nvPr/>
          </p:nvSpPr>
          <p:spPr bwMode="auto">
            <a:xfrm>
              <a:off x="8150457" y="3583761"/>
              <a:ext cx="936104" cy="945241"/>
            </a:xfrm>
            <a:prstGeom prst="rect">
              <a:avLst/>
            </a:prstGeom>
            <a:ln>
              <a:solidFill>
                <a:schemeClr val="tx1"/>
              </a:solidFill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/>
              <a:r>
                <a:rPr lang="en-US" altLang="zh-CN" sz="3200" dirty="0">
                  <a:latin typeface="Arial" charset="0"/>
                  <a:ea typeface="黑体" charset="-122"/>
                  <a:cs typeface="Arial" charset="0"/>
                </a:rPr>
                <a:t>3</a:t>
              </a:r>
              <a:endParaRPr lang="zh-CN" altLang="en-US" sz="3200" b="0" dirty="0">
                <a:latin typeface="Arial" charset="0"/>
                <a:ea typeface="黑体" charset="-122"/>
                <a:cs typeface="Arial" charset="0"/>
              </a:endParaRPr>
            </a:p>
          </p:txBody>
        </p:sp>
      </p:grp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9ADB8E6-5BF7-0C48-B956-409723C60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709924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81481E-6 L 0.23368 4.81481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64" name="Rectangle 24"/>
          <p:cNvSpPr>
            <a:spLocks noChangeArrowheads="1"/>
          </p:cNvSpPr>
          <p:nvPr/>
        </p:nvSpPr>
        <p:spPr bwMode="auto">
          <a:xfrm>
            <a:off x="1465617" y="3384006"/>
            <a:ext cx="5698671" cy="958430"/>
          </a:xfrm>
          <a:prstGeom prst="rect">
            <a:avLst/>
          </a:prstGeom>
          <a:ln>
            <a:solidFill>
              <a:schemeClr val="tx1"/>
            </a:solidFill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zh-CN" altLang="en-US" sz="3200" b="0" dirty="0">
                <a:latin typeface="Arial" charset="0"/>
                <a:ea typeface="黑体" charset="-122"/>
              </a:rPr>
              <a:t>当前进程</a:t>
            </a:r>
          </a:p>
        </p:txBody>
      </p:sp>
      <p:sp>
        <p:nvSpPr>
          <p:cNvPr id="445465" name="Rectangle 25"/>
          <p:cNvSpPr>
            <a:spLocks noChangeArrowheads="1"/>
          </p:cNvSpPr>
          <p:nvPr/>
        </p:nvSpPr>
        <p:spPr bwMode="auto">
          <a:xfrm>
            <a:off x="5940152" y="3384006"/>
            <a:ext cx="2277459" cy="95843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algn="ctr"/>
            <a:r>
              <a:rPr lang="zh-CN" altLang="en-US" sz="3200" b="0" dirty="0">
                <a:latin typeface="Arial" charset="0"/>
                <a:ea typeface="黑体" charset="-122"/>
              </a:rPr>
              <a:t>实时进程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488198" y="1608802"/>
            <a:ext cx="3467616" cy="1778219"/>
            <a:chOff x="488198" y="1608802"/>
            <a:chExt cx="3467616" cy="1778219"/>
          </a:xfrm>
        </p:grpSpPr>
        <p:sp>
          <p:nvSpPr>
            <p:cNvPr id="445466" name="Text Box 26"/>
            <p:cNvSpPr txBox="1">
              <a:spLocks noChangeArrowheads="1"/>
            </p:cNvSpPr>
            <p:nvPr/>
          </p:nvSpPr>
          <p:spPr bwMode="auto">
            <a:xfrm>
              <a:off x="488198" y="1608802"/>
              <a:ext cx="3467616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 dirty="0">
                  <a:latin typeface="Arial" charset="0"/>
                  <a:ea typeface="黑体" charset="-122"/>
                </a:rPr>
                <a:t>实时进程要求调度</a:t>
              </a:r>
            </a:p>
          </p:txBody>
        </p:sp>
        <p:sp>
          <p:nvSpPr>
            <p:cNvPr id="445467" name="Line 27"/>
            <p:cNvSpPr>
              <a:spLocks noChangeShapeType="1"/>
            </p:cNvSpPr>
            <p:nvPr/>
          </p:nvSpPr>
          <p:spPr bwMode="auto">
            <a:xfrm>
              <a:off x="2330717" y="2567232"/>
              <a:ext cx="0" cy="819789"/>
            </a:xfrm>
            <a:prstGeom prst="line">
              <a:avLst/>
            </a:prstGeom>
            <a:noFill/>
            <a:ln w="25400" cap="rnd">
              <a:solidFill>
                <a:schemeClr val="tx1"/>
              </a:solidFill>
              <a:prstDash val="sysDot"/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375296" y="1608802"/>
            <a:ext cx="2646878" cy="1778219"/>
            <a:chOff x="5375296" y="1608802"/>
            <a:chExt cx="2646878" cy="1778219"/>
          </a:xfrm>
        </p:grpSpPr>
        <p:sp>
          <p:nvSpPr>
            <p:cNvPr id="445468" name="Text Box 28"/>
            <p:cNvSpPr txBox="1">
              <a:spLocks noChangeArrowheads="1"/>
            </p:cNvSpPr>
            <p:nvPr/>
          </p:nvSpPr>
          <p:spPr bwMode="auto">
            <a:xfrm>
              <a:off x="5375296" y="1608802"/>
              <a:ext cx="2646878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 dirty="0">
                  <a:latin typeface="Arial" charset="0"/>
                  <a:ea typeface="黑体" charset="-122"/>
                </a:rPr>
                <a:t>抢占点到达时</a:t>
              </a:r>
            </a:p>
          </p:txBody>
        </p:sp>
        <p:sp>
          <p:nvSpPr>
            <p:cNvPr id="445469" name="Line 29"/>
            <p:cNvSpPr>
              <a:spLocks noChangeShapeType="1"/>
            </p:cNvSpPr>
            <p:nvPr/>
          </p:nvSpPr>
          <p:spPr bwMode="auto">
            <a:xfrm>
              <a:off x="5917777" y="2567232"/>
              <a:ext cx="0" cy="819789"/>
            </a:xfrm>
            <a:prstGeom prst="line">
              <a:avLst/>
            </a:prstGeom>
            <a:noFill/>
            <a:ln w="25400" cap="rnd">
              <a:solidFill>
                <a:schemeClr val="tx1"/>
              </a:solidFill>
              <a:prstDash val="sysDot"/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330717" y="4345451"/>
            <a:ext cx="3575110" cy="994669"/>
            <a:chOff x="2330717" y="4345451"/>
            <a:chExt cx="3575110" cy="994669"/>
          </a:xfrm>
        </p:grpSpPr>
        <p:sp>
          <p:nvSpPr>
            <p:cNvPr id="445474" name="Line 34"/>
            <p:cNvSpPr>
              <a:spLocks noChangeShapeType="1"/>
            </p:cNvSpPr>
            <p:nvPr/>
          </p:nvSpPr>
          <p:spPr bwMode="auto">
            <a:xfrm>
              <a:off x="2330717" y="4345451"/>
              <a:ext cx="0" cy="68416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  <p:sp>
          <p:nvSpPr>
            <p:cNvPr id="445475" name="Line 35"/>
            <p:cNvSpPr>
              <a:spLocks noChangeShapeType="1"/>
            </p:cNvSpPr>
            <p:nvPr/>
          </p:nvSpPr>
          <p:spPr bwMode="auto">
            <a:xfrm>
              <a:off x="5905827" y="4345451"/>
              <a:ext cx="0" cy="68114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  <p:sp>
          <p:nvSpPr>
            <p:cNvPr id="445476" name="Line 36"/>
            <p:cNvSpPr>
              <a:spLocks noChangeShapeType="1"/>
            </p:cNvSpPr>
            <p:nvPr/>
          </p:nvSpPr>
          <p:spPr bwMode="auto">
            <a:xfrm>
              <a:off x="2330717" y="4752330"/>
              <a:ext cx="3575110" cy="301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  <p:sp>
          <p:nvSpPr>
            <p:cNvPr id="445477" name="Text Box 37"/>
            <p:cNvSpPr txBox="1">
              <a:spLocks noChangeArrowheads="1"/>
            </p:cNvSpPr>
            <p:nvPr/>
          </p:nvSpPr>
          <p:spPr bwMode="auto">
            <a:xfrm>
              <a:off x="3057210" y="4755345"/>
              <a:ext cx="2122124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3200" dirty="0">
                  <a:latin typeface="Arial" charset="0"/>
                  <a:ea typeface="黑体" charset="-122"/>
                </a:rPr>
                <a:t>调度时间</a:t>
              </a:r>
              <a:endParaRPr lang="zh-CN" altLang="en-US" sz="3200" b="0" dirty="0">
                <a:latin typeface="Arial" charset="0"/>
                <a:ea typeface="黑体" charset="-122"/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+mn-ea"/>
              </a:rPr>
              <a:t>基于抢占点的抢占调度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E3C98-906B-B241-8991-26B3823D0AC7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72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F2C185-236B-9045-8B4C-BBA60F862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280449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5465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56" name="Rectangle 16"/>
          <p:cNvSpPr>
            <a:spLocks noChangeArrowheads="1"/>
          </p:cNvSpPr>
          <p:nvPr/>
        </p:nvSpPr>
        <p:spPr bwMode="auto">
          <a:xfrm>
            <a:off x="1394769" y="3346884"/>
            <a:ext cx="4320305" cy="966469"/>
          </a:xfrm>
          <a:prstGeom prst="rect">
            <a:avLst/>
          </a:prstGeom>
          <a:ln>
            <a:solidFill>
              <a:schemeClr val="tx1"/>
            </a:solidFill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zh-CN" altLang="en-US" sz="3200" b="0">
                <a:latin typeface="Arial" charset="0"/>
                <a:ea typeface="黑体" charset="-122"/>
              </a:rPr>
              <a:t>当前进程</a:t>
            </a:r>
          </a:p>
        </p:txBody>
      </p:sp>
      <p:sp>
        <p:nvSpPr>
          <p:cNvPr id="445457" name="Rectangle 17"/>
          <p:cNvSpPr>
            <a:spLocks noChangeArrowheads="1"/>
          </p:cNvSpPr>
          <p:nvPr/>
        </p:nvSpPr>
        <p:spPr bwMode="auto">
          <a:xfrm>
            <a:off x="5715074" y="3346884"/>
            <a:ext cx="2214765" cy="96646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algn="ctr"/>
            <a:r>
              <a:rPr lang="zh-CN" altLang="en-US" sz="3200" b="0" dirty="0">
                <a:latin typeface="Arial" charset="0"/>
                <a:ea typeface="黑体" charset="-122"/>
              </a:rPr>
              <a:t>实时进程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444256" y="1556791"/>
            <a:ext cx="3467616" cy="1793134"/>
            <a:chOff x="444256" y="1556791"/>
            <a:chExt cx="3467616" cy="1793134"/>
          </a:xfrm>
        </p:grpSpPr>
        <p:sp>
          <p:nvSpPr>
            <p:cNvPr id="445458" name="Text Box 18"/>
            <p:cNvSpPr txBox="1">
              <a:spLocks noChangeArrowheads="1"/>
            </p:cNvSpPr>
            <p:nvPr/>
          </p:nvSpPr>
          <p:spPr bwMode="auto">
            <a:xfrm>
              <a:off x="444256" y="1556791"/>
              <a:ext cx="3467616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 dirty="0">
                  <a:latin typeface="Arial" charset="0"/>
                  <a:ea typeface="黑体" charset="-122"/>
                </a:rPr>
                <a:t>实时进程要求调度</a:t>
              </a:r>
            </a:p>
          </p:txBody>
        </p:sp>
        <p:sp>
          <p:nvSpPr>
            <p:cNvPr id="445459" name="Line 19"/>
            <p:cNvSpPr>
              <a:spLocks noChangeShapeType="1"/>
            </p:cNvSpPr>
            <p:nvPr/>
          </p:nvSpPr>
          <p:spPr bwMode="auto">
            <a:xfrm>
              <a:off x="2349931" y="2523260"/>
              <a:ext cx="0" cy="826665"/>
            </a:xfrm>
            <a:prstGeom prst="line">
              <a:avLst/>
            </a:prstGeom>
            <a:noFill/>
            <a:ln w="25400" cap="rnd">
              <a:solidFill>
                <a:schemeClr val="tx1"/>
              </a:solidFill>
              <a:prstDash val="sysDot"/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788024" y="1556791"/>
            <a:ext cx="1826141" cy="1793134"/>
            <a:chOff x="4811299" y="1556791"/>
            <a:chExt cx="1826141" cy="1793134"/>
          </a:xfrm>
        </p:grpSpPr>
        <p:sp>
          <p:nvSpPr>
            <p:cNvPr id="445460" name="Text Box 20"/>
            <p:cNvSpPr txBox="1">
              <a:spLocks noChangeArrowheads="1"/>
            </p:cNvSpPr>
            <p:nvPr/>
          </p:nvSpPr>
          <p:spPr bwMode="auto">
            <a:xfrm>
              <a:off x="4811299" y="1556791"/>
              <a:ext cx="1826141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 dirty="0">
                  <a:latin typeface="Arial" charset="0"/>
                  <a:ea typeface="黑体" charset="-122"/>
                </a:rPr>
                <a:t>立即抢占</a:t>
              </a:r>
            </a:p>
          </p:txBody>
        </p:sp>
        <p:sp>
          <p:nvSpPr>
            <p:cNvPr id="445461" name="Line 21"/>
            <p:cNvSpPr>
              <a:spLocks noChangeShapeType="1"/>
            </p:cNvSpPr>
            <p:nvPr/>
          </p:nvSpPr>
          <p:spPr bwMode="auto">
            <a:xfrm>
              <a:off x="5724370" y="2523260"/>
              <a:ext cx="0" cy="826665"/>
            </a:xfrm>
            <a:prstGeom prst="line">
              <a:avLst/>
            </a:prstGeom>
            <a:noFill/>
            <a:ln w="25400" cap="rnd">
              <a:solidFill>
                <a:schemeClr val="tx1"/>
              </a:solidFill>
              <a:prstDash val="sysDot"/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342958" y="4313353"/>
            <a:ext cx="3372116" cy="929726"/>
            <a:chOff x="2342958" y="4313353"/>
            <a:chExt cx="3372116" cy="929726"/>
          </a:xfrm>
        </p:grpSpPr>
        <p:sp>
          <p:nvSpPr>
            <p:cNvPr id="445470" name="Line 30"/>
            <p:cNvSpPr>
              <a:spLocks noChangeShapeType="1"/>
            </p:cNvSpPr>
            <p:nvPr/>
          </p:nvSpPr>
          <p:spPr bwMode="auto">
            <a:xfrm>
              <a:off x="2342958" y="4313353"/>
              <a:ext cx="0" cy="68990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  <p:sp>
          <p:nvSpPr>
            <p:cNvPr id="445471" name="Line 31"/>
            <p:cNvSpPr>
              <a:spLocks noChangeShapeType="1"/>
            </p:cNvSpPr>
            <p:nvPr/>
          </p:nvSpPr>
          <p:spPr bwMode="auto">
            <a:xfrm>
              <a:off x="5715074" y="4313353"/>
              <a:ext cx="0" cy="68990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  <p:sp>
          <p:nvSpPr>
            <p:cNvPr id="445472" name="Line 32"/>
            <p:cNvSpPr>
              <a:spLocks noChangeShapeType="1"/>
            </p:cNvSpPr>
            <p:nvPr/>
          </p:nvSpPr>
          <p:spPr bwMode="auto">
            <a:xfrm>
              <a:off x="2342958" y="4589922"/>
              <a:ext cx="337211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3200">
                <a:latin typeface="Arial" charset="0"/>
                <a:ea typeface="黑体" charset="-122"/>
              </a:endParaRPr>
            </a:p>
          </p:txBody>
        </p:sp>
        <p:sp>
          <p:nvSpPr>
            <p:cNvPr id="445473" name="Text Box 33"/>
            <p:cNvSpPr txBox="1">
              <a:spLocks noChangeArrowheads="1"/>
            </p:cNvSpPr>
            <p:nvPr/>
          </p:nvSpPr>
          <p:spPr bwMode="auto">
            <a:xfrm>
              <a:off x="2997162" y="4658304"/>
              <a:ext cx="2063707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3200" dirty="0">
                  <a:latin typeface="Arial" charset="0"/>
                  <a:ea typeface="黑体" charset="-122"/>
                </a:rPr>
                <a:t>调度时间</a:t>
              </a:r>
              <a:endParaRPr lang="zh-CN" altLang="en-US" sz="3200" b="0" dirty="0">
                <a:latin typeface="Arial" charset="0"/>
                <a:ea typeface="黑体" charset="-122"/>
              </a:endParaRPr>
            </a:p>
          </p:txBody>
        </p:sp>
      </p:grp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+mn-ea"/>
              </a:rPr>
              <a:t>立即抢占调度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94EF-158A-0740-A3C3-52A707D445C9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73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605AFA4-3F96-B441-B9BB-FD42E21B2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939860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5457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实时调度算法</a:t>
            </a:r>
          </a:p>
        </p:txBody>
      </p:sp>
      <p:sp>
        <p:nvSpPr>
          <p:cNvPr id="1116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截止时间（</a:t>
            </a:r>
            <a:r>
              <a:rPr lang="en-US" altLang="zh-CN" dirty="0"/>
              <a:t>deadline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开始、完成</a:t>
            </a:r>
            <a:endParaRPr lang="en-US" altLang="zh-CN" dirty="0"/>
          </a:p>
          <a:p>
            <a:r>
              <a:rPr lang="zh-CN" altLang="en-US" dirty="0">
                <a:solidFill>
                  <a:srgbClr val="C00000"/>
                </a:solidFill>
              </a:rPr>
              <a:t>最早截止时间优先</a:t>
            </a:r>
            <a:r>
              <a:rPr lang="en-US" altLang="zh-CN" dirty="0">
                <a:solidFill>
                  <a:srgbClr val="C00000"/>
                </a:solidFill>
              </a:rPr>
              <a:t>EDF</a:t>
            </a:r>
          </a:p>
          <a:p>
            <a:pPr lvl="1"/>
            <a:r>
              <a:rPr lang="en-US" altLang="zh-CN" dirty="0"/>
              <a:t>Earliest Deadline First</a:t>
            </a:r>
            <a:endParaRPr lang="zh-CN" altLang="en-US" dirty="0"/>
          </a:p>
          <a:p>
            <a:pPr lvl="1"/>
            <a:r>
              <a:rPr lang="zh-CN" altLang="en-US" dirty="0"/>
              <a:t>根据任务的截止时间来确定任务的优先级</a:t>
            </a:r>
          </a:p>
          <a:p>
            <a:pPr lvl="1"/>
            <a:r>
              <a:rPr lang="zh-CN" altLang="en-US" dirty="0">
                <a:solidFill>
                  <a:srgbClr val="C00000"/>
                </a:solidFill>
              </a:rPr>
              <a:t>截止时间越早，优先级越高</a:t>
            </a:r>
          </a:p>
          <a:p>
            <a:pPr lvl="1"/>
            <a:r>
              <a:rPr lang="zh-CN" altLang="en-US" dirty="0"/>
              <a:t>可以是抢占式或非抢占式</a:t>
            </a:r>
          </a:p>
          <a:p>
            <a:pPr lvl="1"/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40EE-7EB0-9446-9F62-DE5A54435978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74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C690096-9985-064C-8FB4-3CE78978D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3610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2268612" y="3140968"/>
            <a:ext cx="6028857" cy="507797"/>
            <a:chOff x="2268612" y="3140968"/>
            <a:chExt cx="6028857" cy="507797"/>
          </a:xfrm>
        </p:grpSpPr>
        <p:sp>
          <p:nvSpPr>
            <p:cNvPr id="33" name="Rectangle 7"/>
            <p:cNvSpPr>
              <a:spLocks noChangeArrowheads="1"/>
            </p:cNvSpPr>
            <p:nvPr/>
          </p:nvSpPr>
          <p:spPr bwMode="auto">
            <a:xfrm>
              <a:off x="2268612" y="3141787"/>
              <a:ext cx="1511300" cy="50323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  <a:prstDash val="dash"/>
              <a:headEnd/>
              <a:tailEnd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/>
              <a:endParaRPr lang="en-US" altLang="zh-CN" sz="2800" b="0" dirty="0">
                <a:solidFill>
                  <a:schemeClr val="bg1"/>
                </a:solidFill>
                <a:latin typeface="Arial" charset="0"/>
                <a:ea typeface="黑体" charset="-122"/>
              </a:endParaRPr>
            </a:p>
          </p:txBody>
        </p:sp>
        <p:sp>
          <p:nvSpPr>
            <p:cNvPr id="34" name="Rectangle 7"/>
            <p:cNvSpPr>
              <a:spLocks noChangeArrowheads="1"/>
            </p:cNvSpPr>
            <p:nvPr/>
          </p:nvSpPr>
          <p:spPr bwMode="auto">
            <a:xfrm>
              <a:off x="3775298" y="3145528"/>
              <a:ext cx="1511300" cy="50323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  <a:prstDash val="dash"/>
              <a:headEnd/>
              <a:tailEnd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/>
              <a:endParaRPr lang="en-US" altLang="zh-CN" sz="2800" b="0" dirty="0">
                <a:solidFill>
                  <a:schemeClr val="bg1"/>
                </a:solidFill>
                <a:latin typeface="Arial" charset="0"/>
                <a:ea typeface="黑体" charset="-122"/>
              </a:endParaRPr>
            </a:p>
          </p:txBody>
        </p:sp>
        <p:sp>
          <p:nvSpPr>
            <p:cNvPr id="35" name="Rectangle 7"/>
            <p:cNvSpPr>
              <a:spLocks noChangeArrowheads="1"/>
            </p:cNvSpPr>
            <p:nvPr/>
          </p:nvSpPr>
          <p:spPr bwMode="auto">
            <a:xfrm>
              <a:off x="5285953" y="3140968"/>
              <a:ext cx="1511300" cy="50323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  <a:prstDash val="dash"/>
              <a:headEnd/>
              <a:tailEnd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/>
              <a:endParaRPr lang="en-US" altLang="zh-CN" sz="2800" b="0" dirty="0">
                <a:solidFill>
                  <a:schemeClr val="bg1"/>
                </a:solidFill>
                <a:latin typeface="Arial" charset="0"/>
                <a:ea typeface="黑体" charset="-122"/>
              </a:endParaRPr>
            </a:p>
          </p:txBody>
        </p:sp>
        <p:sp>
          <p:nvSpPr>
            <p:cNvPr id="36" name="Rectangle 7"/>
            <p:cNvSpPr>
              <a:spLocks noChangeArrowheads="1"/>
            </p:cNvSpPr>
            <p:nvPr/>
          </p:nvSpPr>
          <p:spPr bwMode="auto">
            <a:xfrm>
              <a:off x="6786169" y="3145528"/>
              <a:ext cx="1511300" cy="50323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  <a:prstDash val="dash"/>
              <a:headEnd/>
              <a:tailEnd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/>
              <a:endParaRPr lang="en-US" altLang="zh-CN" sz="2800" b="0" dirty="0">
                <a:solidFill>
                  <a:schemeClr val="bg1"/>
                </a:solidFill>
                <a:latin typeface="Arial" charset="0"/>
                <a:ea typeface="黑体" charset="-122"/>
              </a:endParaRPr>
            </a:p>
          </p:txBody>
        </p:sp>
      </p:grpSp>
      <p:sp>
        <p:nvSpPr>
          <p:cNvPr id="446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EDF</a:t>
            </a:r>
            <a:r>
              <a:rPr lang="zh-CN" altLang="en-US" dirty="0"/>
              <a:t>实例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39EA1-B575-D54D-A1BD-F32926E4B0EF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75</a:t>
            </a:fld>
            <a:endParaRPr lang="zh-CN" altLang="en-US"/>
          </a:p>
        </p:txBody>
      </p:sp>
      <p:sp>
        <p:nvSpPr>
          <p:cNvPr id="446470" name="Line 6"/>
          <p:cNvSpPr>
            <a:spLocks noChangeShapeType="1"/>
          </p:cNvSpPr>
          <p:nvPr/>
        </p:nvSpPr>
        <p:spPr bwMode="auto">
          <a:xfrm>
            <a:off x="1980630" y="3644900"/>
            <a:ext cx="6871494" cy="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 sz="2800">
              <a:latin typeface="Arial" charset="0"/>
              <a:ea typeface="黑体" charset="-122"/>
            </a:endParaRPr>
          </a:p>
        </p:txBody>
      </p:sp>
      <p:sp>
        <p:nvSpPr>
          <p:cNvPr id="446471" name="Rectangle 7"/>
          <p:cNvSpPr>
            <a:spLocks noChangeArrowheads="1"/>
          </p:cNvSpPr>
          <p:nvPr/>
        </p:nvSpPr>
        <p:spPr bwMode="auto">
          <a:xfrm>
            <a:off x="2267967" y="3141663"/>
            <a:ext cx="1511300" cy="503237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800" b="0">
                <a:solidFill>
                  <a:schemeClr val="bg1"/>
                </a:solidFill>
                <a:latin typeface="Arial" charset="0"/>
                <a:ea typeface="黑体" charset="-122"/>
              </a:rPr>
              <a:t>1</a:t>
            </a:r>
          </a:p>
        </p:txBody>
      </p:sp>
      <p:sp>
        <p:nvSpPr>
          <p:cNvPr id="446473" name="Rectangle 9"/>
          <p:cNvSpPr>
            <a:spLocks noChangeArrowheads="1"/>
          </p:cNvSpPr>
          <p:nvPr/>
        </p:nvSpPr>
        <p:spPr bwMode="auto">
          <a:xfrm>
            <a:off x="3780854" y="3141663"/>
            <a:ext cx="1511300" cy="503237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800" b="0">
                <a:solidFill>
                  <a:schemeClr val="bg1"/>
                </a:solidFill>
                <a:latin typeface="Arial" charset="0"/>
                <a:ea typeface="黑体" charset="-122"/>
              </a:rPr>
              <a:t>3</a:t>
            </a:r>
          </a:p>
        </p:txBody>
      </p:sp>
      <p:sp>
        <p:nvSpPr>
          <p:cNvPr id="446474" name="Rectangle 10"/>
          <p:cNvSpPr>
            <a:spLocks noChangeArrowheads="1"/>
          </p:cNvSpPr>
          <p:nvPr/>
        </p:nvSpPr>
        <p:spPr bwMode="auto">
          <a:xfrm>
            <a:off x="5292154" y="3141663"/>
            <a:ext cx="1511300" cy="503237"/>
          </a:xfrm>
          <a:prstGeom prst="rect">
            <a:avLst/>
          </a:prstGeom>
          <a:solidFill>
            <a:schemeClr val="tx2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800" b="0">
                <a:solidFill>
                  <a:schemeClr val="bg1"/>
                </a:solidFill>
                <a:latin typeface="Arial" charset="0"/>
                <a:ea typeface="黑体" charset="-122"/>
              </a:rPr>
              <a:t>4</a:t>
            </a:r>
          </a:p>
        </p:txBody>
      </p:sp>
      <p:sp>
        <p:nvSpPr>
          <p:cNvPr id="446475" name="Rectangle 11"/>
          <p:cNvSpPr>
            <a:spLocks noChangeArrowheads="1"/>
          </p:cNvSpPr>
          <p:nvPr/>
        </p:nvSpPr>
        <p:spPr bwMode="auto">
          <a:xfrm>
            <a:off x="6805042" y="3141663"/>
            <a:ext cx="1511300" cy="503237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800" b="0">
                <a:solidFill>
                  <a:schemeClr val="bg1"/>
                </a:solidFill>
                <a:latin typeface="Arial" charset="0"/>
                <a:ea typeface="黑体" charset="-122"/>
              </a:rPr>
              <a:t>2</a:t>
            </a:r>
          </a:p>
        </p:txBody>
      </p:sp>
      <p:sp>
        <p:nvSpPr>
          <p:cNvPr id="446476" name="Line 12"/>
          <p:cNvSpPr>
            <a:spLocks noChangeShapeType="1"/>
          </p:cNvSpPr>
          <p:nvPr/>
        </p:nvSpPr>
        <p:spPr bwMode="auto">
          <a:xfrm flipV="1">
            <a:off x="3131567" y="2276475"/>
            <a:ext cx="0" cy="865188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 sz="2800">
              <a:latin typeface="Arial" charset="0"/>
              <a:ea typeface="黑体" charset="-122"/>
            </a:endParaRPr>
          </a:p>
        </p:txBody>
      </p:sp>
      <p:sp>
        <p:nvSpPr>
          <p:cNvPr id="446477" name="Line 13"/>
          <p:cNvSpPr>
            <a:spLocks noChangeShapeType="1"/>
          </p:cNvSpPr>
          <p:nvPr/>
        </p:nvSpPr>
        <p:spPr bwMode="auto">
          <a:xfrm flipV="1">
            <a:off x="4715892" y="2276475"/>
            <a:ext cx="0" cy="865188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 sz="2800">
              <a:latin typeface="Arial" charset="0"/>
              <a:ea typeface="黑体" charset="-122"/>
            </a:endParaRPr>
          </a:p>
        </p:txBody>
      </p:sp>
      <p:sp>
        <p:nvSpPr>
          <p:cNvPr id="446478" name="Line 14"/>
          <p:cNvSpPr>
            <a:spLocks noChangeShapeType="1"/>
          </p:cNvSpPr>
          <p:nvPr/>
        </p:nvSpPr>
        <p:spPr bwMode="auto">
          <a:xfrm flipV="1">
            <a:off x="6084317" y="2276475"/>
            <a:ext cx="0" cy="865188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 sz="2800">
              <a:latin typeface="Arial" charset="0"/>
              <a:ea typeface="黑体" charset="-122"/>
            </a:endParaRPr>
          </a:p>
        </p:txBody>
      </p:sp>
      <p:sp>
        <p:nvSpPr>
          <p:cNvPr id="446479" name="Line 15"/>
          <p:cNvSpPr>
            <a:spLocks noChangeShapeType="1"/>
          </p:cNvSpPr>
          <p:nvPr/>
        </p:nvSpPr>
        <p:spPr bwMode="auto">
          <a:xfrm flipV="1">
            <a:off x="7813104" y="2276475"/>
            <a:ext cx="0" cy="865188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 sz="2800">
              <a:latin typeface="Arial" charset="0"/>
              <a:ea typeface="黑体" charset="-122"/>
            </a:endParaRPr>
          </a:p>
        </p:txBody>
      </p:sp>
      <p:sp>
        <p:nvSpPr>
          <p:cNvPr id="446480" name="Line 16"/>
          <p:cNvSpPr>
            <a:spLocks noChangeShapeType="1"/>
          </p:cNvSpPr>
          <p:nvPr/>
        </p:nvSpPr>
        <p:spPr bwMode="auto">
          <a:xfrm flipV="1">
            <a:off x="2267967" y="3644900"/>
            <a:ext cx="0" cy="86360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 sz="2800">
              <a:latin typeface="Arial" charset="0"/>
              <a:ea typeface="黑体" charset="-122"/>
            </a:endParaRPr>
          </a:p>
        </p:txBody>
      </p:sp>
      <p:sp>
        <p:nvSpPr>
          <p:cNvPr id="446481" name="Line 17"/>
          <p:cNvSpPr>
            <a:spLocks noChangeShapeType="1"/>
          </p:cNvSpPr>
          <p:nvPr/>
        </p:nvSpPr>
        <p:spPr bwMode="auto">
          <a:xfrm flipV="1">
            <a:off x="3204592" y="3644900"/>
            <a:ext cx="0" cy="86360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 sz="2800">
              <a:latin typeface="Arial" charset="0"/>
              <a:ea typeface="黑体" charset="-122"/>
            </a:endParaRPr>
          </a:p>
        </p:txBody>
      </p:sp>
      <p:sp>
        <p:nvSpPr>
          <p:cNvPr id="446482" name="Line 18"/>
          <p:cNvSpPr>
            <a:spLocks noChangeShapeType="1"/>
          </p:cNvSpPr>
          <p:nvPr/>
        </p:nvSpPr>
        <p:spPr bwMode="auto">
          <a:xfrm flipV="1">
            <a:off x="3564954" y="3644900"/>
            <a:ext cx="0" cy="86360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 sz="2800">
              <a:latin typeface="Arial" charset="0"/>
              <a:ea typeface="黑体" charset="-122"/>
            </a:endParaRPr>
          </a:p>
        </p:txBody>
      </p:sp>
      <p:sp>
        <p:nvSpPr>
          <p:cNvPr id="446484" name="Line 20"/>
          <p:cNvSpPr>
            <a:spLocks noChangeShapeType="1"/>
          </p:cNvSpPr>
          <p:nvPr/>
        </p:nvSpPr>
        <p:spPr bwMode="auto">
          <a:xfrm flipV="1">
            <a:off x="4573017" y="3644900"/>
            <a:ext cx="0" cy="936625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 sz="2800">
              <a:latin typeface="Arial" charset="0"/>
              <a:ea typeface="黑体" charset="-122"/>
            </a:endParaRPr>
          </a:p>
        </p:txBody>
      </p:sp>
      <p:sp>
        <p:nvSpPr>
          <p:cNvPr id="446485" name="Text Box 21"/>
          <p:cNvSpPr txBox="1">
            <a:spLocks noChangeArrowheads="1"/>
          </p:cNvSpPr>
          <p:nvPr/>
        </p:nvSpPr>
        <p:spPr bwMode="auto">
          <a:xfrm>
            <a:off x="3060129" y="1844675"/>
            <a:ext cx="35083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0">
                <a:latin typeface="Arial" charset="0"/>
                <a:ea typeface="黑体" charset="-122"/>
              </a:rPr>
              <a:t>1</a:t>
            </a:r>
          </a:p>
        </p:txBody>
      </p:sp>
      <p:sp>
        <p:nvSpPr>
          <p:cNvPr id="446486" name="Text Box 22"/>
          <p:cNvSpPr txBox="1">
            <a:spLocks noChangeArrowheads="1"/>
          </p:cNvSpPr>
          <p:nvPr/>
        </p:nvSpPr>
        <p:spPr bwMode="auto">
          <a:xfrm>
            <a:off x="4499992" y="1844675"/>
            <a:ext cx="35083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0">
                <a:latin typeface="Arial" charset="0"/>
                <a:ea typeface="黑体" charset="-122"/>
              </a:rPr>
              <a:t>3</a:t>
            </a:r>
          </a:p>
        </p:txBody>
      </p:sp>
      <p:sp>
        <p:nvSpPr>
          <p:cNvPr id="446487" name="Text Box 23"/>
          <p:cNvSpPr txBox="1">
            <a:spLocks noChangeArrowheads="1"/>
          </p:cNvSpPr>
          <p:nvPr/>
        </p:nvSpPr>
        <p:spPr bwMode="auto">
          <a:xfrm>
            <a:off x="5868417" y="1844675"/>
            <a:ext cx="35083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0">
                <a:latin typeface="Arial" charset="0"/>
                <a:ea typeface="黑体" charset="-122"/>
              </a:rPr>
              <a:t>4</a:t>
            </a:r>
          </a:p>
        </p:txBody>
      </p:sp>
      <p:sp>
        <p:nvSpPr>
          <p:cNvPr id="446488" name="Text Box 24"/>
          <p:cNvSpPr txBox="1">
            <a:spLocks noChangeArrowheads="1"/>
          </p:cNvSpPr>
          <p:nvPr/>
        </p:nvSpPr>
        <p:spPr bwMode="auto">
          <a:xfrm>
            <a:off x="7597204" y="1844824"/>
            <a:ext cx="35083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0">
                <a:latin typeface="Arial" charset="0"/>
                <a:ea typeface="黑体" charset="-122"/>
              </a:rPr>
              <a:t>2</a:t>
            </a:r>
          </a:p>
        </p:txBody>
      </p:sp>
      <p:sp>
        <p:nvSpPr>
          <p:cNvPr id="446489" name="Text Box 25"/>
          <p:cNvSpPr txBox="1">
            <a:spLocks noChangeArrowheads="1"/>
          </p:cNvSpPr>
          <p:nvPr/>
        </p:nvSpPr>
        <p:spPr bwMode="auto">
          <a:xfrm>
            <a:off x="2092548" y="4564580"/>
            <a:ext cx="35083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0" dirty="0">
                <a:latin typeface="Arial" charset="0"/>
                <a:ea typeface="黑体" charset="-122"/>
              </a:rPr>
              <a:t>1</a:t>
            </a:r>
          </a:p>
        </p:txBody>
      </p:sp>
      <p:sp>
        <p:nvSpPr>
          <p:cNvPr id="446490" name="Text Box 26"/>
          <p:cNvSpPr txBox="1">
            <a:spLocks noChangeArrowheads="1"/>
          </p:cNvSpPr>
          <p:nvPr/>
        </p:nvSpPr>
        <p:spPr bwMode="auto">
          <a:xfrm>
            <a:off x="2988692" y="4581525"/>
            <a:ext cx="35083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0">
                <a:latin typeface="Arial" charset="0"/>
                <a:ea typeface="黑体" charset="-122"/>
              </a:rPr>
              <a:t>2</a:t>
            </a:r>
          </a:p>
        </p:txBody>
      </p:sp>
      <p:sp>
        <p:nvSpPr>
          <p:cNvPr id="446491" name="Text Box 27"/>
          <p:cNvSpPr txBox="1">
            <a:spLocks noChangeArrowheads="1"/>
          </p:cNvSpPr>
          <p:nvPr/>
        </p:nvSpPr>
        <p:spPr bwMode="auto">
          <a:xfrm>
            <a:off x="3347467" y="4581525"/>
            <a:ext cx="35083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0" dirty="0">
                <a:latin typeface="Arial" charset="0"/>
                <a:ea typeface="黑体" charset="-122"/>
              </a:rPr>
              <a:t>3</a:t>
            </a:r>
          </a:p>
        </p:txBody>
      </p:sp>
      <p:sp>
        <p:nvSpPr>
          <p:cNvPr id="446492" name="Text Box 28"/>
          <p:cNvSpPr txBox="1">
            <a:spLocks noChangeArrowheads="1"/>
          </p:cNvSpPr>
          <p:nvPr/>
        </p:nvSpPr>
        <p:spPr bwMode="auto">
          <a:xfrm>
            <a:off x="4355529" y="4581525"/>
            <a:ext cx="35083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0">
                <a:latin typeface="Arial" charset="0"/>
                <a:ea typeface="黑体" charset="-122"/>
              </a:rPr>
              <a:t>4</a:t>
            </a:r>
          </a:p>
        </p:txBody>
      </p:sp>
      <p:sp>
        <p:nvSpPr>
          <p:cNvPr id="446493" name="Text Box 29"/>
          <p:cNvSpPr txBox="1">
            <a:spLocks noChangeArrowheads="1"/>
          </p:cNvSpPr>
          <p:nvPr/>
        </p:nvSpPr>
        <p:spPr bwMode="auto">
          <a:xfrm>
            <a:off x="8460432" y="3789363"/>
            <a:ext cx="35083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0" dirty="0">
                <a:latin typeface="Arial" charset="0"/>
                <a:ea typeface="黑体" charset="-122"/>
              </a:rPr>
              <a:t>t</a:t>
            </a:r>
          </a:p>
        </p:txBody>
      </p:sp>
      <p:sp>
        <p:nvSpPr>
          <p:cNvPr id="446494" name="Text Box 30"/>
          <p:cNvSpPr txBox="1">
            <a:spLocks noChangeArrowheads="1"/>
          </p:cNvSpPr>
          <p:nvPr/>
        </p:nvSpPr>
        <p:spPr bwMode="auto">
          <a:xfrm>
            <a:off x="305456" y="2274537"/>
            <a:ext cx="233910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Arial" charset="0"/>
                <a:ea typeface="黑体" charset="-122"/>
              </a:rPr>
              <a:t>开始截止时间</a:t>
            </a:r>
          </a:p>
        </p:txBody>
      </p:sp>
      <p:sp>
        <p:nvSpPr>
          <p:cNvPr id="446495" name="Text Box 31"/>
          <p:cNvSpPr txBox="1">
            <a:spLocks noChangeArrowheads="1"/>
          </p:cNvSpPr>
          <p:nvPr/>
        </p:nvSpPr>
        <p:spPr bwMode="auto">
          <a:xfrm>
            <a:off x="251520" y="4437063"/>
            <a:ext cx="162095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>
                <a:latin typeface="Arial" charset="0"/>
                <a:ea typeface="黑体" charset="-122"/>
              </a:rPr>
              <a:t>任务到达</a:t>
            </a:r>
          </a:p>
        </p:txBody>
      </p:sp>
      <p:sp>
        <p:nvSpPr>
          <p:cNvPr id="446496" name="Text Box 32"/>
          <p:cNvSpPr txBox="1">
            <a:spLocks noChangeArrowheads="1"/>
          </p:cNvSpPr>
          <p:nvPr/>
        </p:nvSpPr>
        <p:spPr bwMode="auto">
          <a:xfrm>
            <a:off x="270570" y="3213100"/>
            <a:ext cx="162095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>
                <a:latin typeface="Arial" charset="0"/>
                <a:ea typeface="黑体" charset="-122"/>
              </a:rPr>
              <a:t>任务执行</a:t>
            </a:r>
          </a:p>
        </p:txBody>
      </p:sp>
      <p:sp>
        <p:nvSpPr>
          <p:cNvPr id="446497" name="Text Box 33"/>
          <p:cNvSpPr txBox="1">
            <a:spLocks noChangeArrowheads="1"/>
          </p:cNvSpPr>
          <p:nvPr/>
        </p:nvSpPr>
        <p:spPr bwMode="auto">
          <a:xfrm>
            <a:off x="3150399" y="5189022"/>
            <a:ext cx="485261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Arial" charset="0"/>
                <a:ea typeface="黑体" charset="-122"/>
              </a:rPr>
              <a:t>EDF</a:t>
            </a:r>
            <a:r>
              <a:rPr lang="zh-CN" altLang="en-US" sz="2800" dirty="0">
                <a:latin typeface="Arial" charset="0"/>
                <a:ea typeface="黑体" charset="-122"/>
              </a:rPr>
              <a:t>算法用于非抢占调度方式</a:t>
            </a:r>
          </a:p>
        </p:txBody>
      </p:sp>
      <p:sp>
        <p:nvSpPr>
          <p:cNvPr id="32" name="Rectangle 7"/>
          <p:cNvSpPr>
            <a:spLocks noChangeArrowheads="1"/>
          </p:cNvSpPr>
          <p:nvPr/>
        </p:nvSpPr>
        <p:spPr bwMode="auto">
          <a:xfrm>
            <a:off x="401881" y="1420928"/>
            <a:ext cx="1511300" cy="503237"/>
          </a:xfrm>
          <a:prstGeom prst="rect">
            <a:avLst/>
          </a:prstGeom>
          <a:ln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Arial" charset="0"/>
                <a:ea typeface="黑体" charset="-122"/>
              </a:rPr>
              <a:t>任务长度</a:t>
            </a:r>
            <a:endParaRPr lang="en-US" altLang="zh-CN" sz="2800" b="0" dirty="0">
              <a:solidFill>
                <a:schemeClr val="bg1"/>
              </a:solidFill>
              <a:latin typeface="Arial" charset="0"/>
              <a:ea typeface="黑体" charset="-122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0F7D88-13FF-A249-BAF8-469597AE5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471323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6471" grpId="0" animBg="1"/>
      <p:bldP spid="446473" grpId="0" animBg="1"/>
      <p:bldP spid="446474" grpId="0" animBg="1"/>
      <p:bldP spid="446475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最低松弛度优先算法</a:t>
            </a:r>
          </a:p>
        </p:txBody>
      </p:sp>
      <p:sp>
        <p:nvSpPr>
          <p:cNvPr id="11366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LLF</a:t>
            </a:r>
            <a:r>
              <a:rPr lang="zh-CN" altLang="en-US" dirty="0"/>
              <a:t>：</a:t>
            </a:r>
            <a:r>
              <a:rPr lang="en-US" altLang="zh-CN" dirty="0"/>
              <a:t>Least Laxity First</a:t>
            </a:r>
          </a:p>
          <a:p>
            <a:pPr lvl="1"/>
            <a:r>
              <a:rPr lang="zh-CN" altLang="en-US" dirty="0"/>
              <a:t>松弛度</a:t>
            </a:r>
            <a:r>
              <a:rPr lang="en-US" altLang="zh-CN" dirty="0"/>
              <a:t>=</a:t>
            </a:r>
            <a:r>
              <a:rPr lang="zh-CN" altLang="en-US" dirty="0"/>
              <a:t>完成截止时间</a:t>
            </a:r>
            <a:r>
              <a:rPr lang="en-US" altLang="zh-CN" dirty="0"/>
              <a:t>-</a:t>
            </a:r>
            <a:r>
              <a:rPr lang="zh-CN" altLang="en-US" dirty="0"/>
              <a:t>当前时间</a:t>
            </a:r>
            <a:r>
              <a:rPr lang="en-US" altLang="zh-CN" dirty="0"/>
              <a:t>-</a:t>
            </a:r>
            <a:r>
              <a:rPr lang="zh-CN" altLang="en-US" dirty="0"/>
              <a:t>剩余执行时间</a:t>
            </a:r>
          </a:p>
          <a:p>
            <a:pPr lvl="1"/>
            <a:r>
              <a:rPr lang="zh-CN" altLang="en-US" dirty="0"/>
              <a:t>若</a:t>
            </a:r>
            <a:r>
              <a:rPr lang="en-US" altLang="zh-CN" dirty="0"/>
              <a:t>A</a:t>
            </a:r>
            <a:r>
              <a:rPr lang="zh-CN" altLang="en-US" dirty="0"/>
              <a:t>进程需在</a:t>
            </a:r>
            <a:r>
              <a:rPr lang="en-US" altLang="zh-CN" dirty="0">
                <a:solidFill>
                  <a:srgbClr val="C00000"/>
                </a:solidFill>
              </a:rPr>
              <a:t>200ms</a:t>
            </a:r>
            <a:r>
              <a:rPr lang="zh-CN" altLang="en-US" dirty="0"/>
              <a:t>时完成，运行需要</a:t>
            </a:r>
            <a:r>
              <a:rPr lang="en-US" altLang="zh-CN" dirty="0">
                <a:solidFill>
                  <a:srgbClr val="C00000"/>
                </a:solidFill>
              </a:rPr>
              <a:t>100ms</a:t>
            </a:r>
            <a:r>
              <a:rPr lang="zh-CN" altLang="en-US" dirty="0"/>
              <a:t>，当前时刻是</a:t>
            </a:r>
            <a:r>
              <a:rPr lang="en-US" altLang="zh-CN" dirty="0">
                <a:solidFill>
                  <a:srgbClr val="C00000"/>
                </a:solidFill>
              </a:rPr>
              <a:t>10ms</a:t>
            </a:r>
            <a:r>
              <a:rPr lang="zh-CN" altLang="en-US" dirty="0"/>
              <a:t>，则</a:t>
            </a:r>
            <a:r>
              <a:rPr lang="en-US" altLang="zh-CN" dirty="0"/>
              <a:t>A</a:t>
            </a:r>
            <a:r>
              <a:rPr lang="zh-CN" altLang="en-US" dirty="0"/>
              <a:t>的松弛度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200-10-100</a:t>
            </a:r>
            <a:r>
              <a:rPr lang="zh-CN" altLang="en-US" dirty="0"/>
              <a:t>＝</a:t>
            </a:r>
            <a:r>
              <a:rPr lang="en-US" altLang="zh-CN" dirty="0"/>
              <a:t>90</a:t>
            </a:r>
          </a:p>
          <a:p>
            <a:r>
              <a:rPr lang="zh-CN" altLang="en-US" dirty="0"/>
              <a:t>主要用于可抢占调度方式</a:t>
            </a:r>
          </a:p>
          <a:p>
            <a:pPr lvl="1"/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B888A-6ADD-BF49-A3EB-43BA49261CB8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pPr/>
              <a:t>76</a:t>
            </a:fld>
            <a:endParaRPr lang="zh-CN" altLang="en-US"/>
          </a:p>
        </p:txBody>
      </p:sp>
      <p:sp>
        <p:nvSpPr>
          <p:cNvPr id="7" name="Line 1030"/>
          <p:cNvSpPr>
            <a:spLocks noChangeShapeType="1"/>
          </p:cNvSpPr>
          <p:nvPr/>
        </p:nvSpPr>
        <p:spPr bwMode="auto">
          <a:xfrm>
            <a:off x="4323531" y="5732769"/>
            <a:ext cx="4712965" cy="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>
              <a:ea typeface="黑体" charset="-122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550023" y="5251827"/>
            <a:ext cx="1373909" cy="450710"/>
          </a:xfrm>
          <a:prstGeom prst="rect">
            <a:avLst/>
          </a:prstGeom>
          <a:solidFill>
            <a:schemeClr val="tx2"/>
          </a:solidFill>
          <a:ln>
            <a:noFill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algn="ctr"/>
            <a:r>
              <a:rPr lang="zh-CN" altLang="en-US" sz="2000" b="0" dirty="0">
                <a:solidFill>
                  <a:schemeClr val="bg1"/>
                </a:solidFill>
                <a:latin typeface="黑体" charset="-122"/>
                <a:ea typeface="黑体" charset="-122"/>
              </a:rPr>
              <a:t>任务</a:t>
            </a:r>
            <a:endParaRPr lang="en-US" altLang="zh-CN" sz="2800" b="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grpSp>
        <p:nvGrpSpPr>
          <p:cNvPr id="17" name="组 16"/>
          <p:cNvGrpSpPr/>
          <p:nvPr/>
        </p:nvGrpSpPr>
        <p:grpSpPr>
          <a:xfrm>
            <a:off x="7817297" y="4437239"/>
            <a:ext cx="1210588" cy="1295530"/>
            <a:chOff x="7817297" y="4437239"/>
            <a:chExt cx="1210588" cy="1295530"/>
          </a:xfrm>
        </p:grpSpPr>
        <p:sp>
          <p:nvSpPr>
            <p:cNvPr id="12" name="Line 14"/>
            <p:cNvSpPr>
              <a:spLocks noChangeShapeType="1"/>
            </p:cNvSpPr>
            <p:nvPr/>
          </p:nvSpPr>
          <p:spPr bwMode="auto">
            <a:xfrm flipV="1">
              <a:off x="7949481" y="4867581"/>
              <a:ext cx="0" cy="8651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2800">
                <a:ea typeface="黑体" charset="-122"/>
              </a:endParaRPr>
            </a:p>
          </p:txBody>
        </p:sp>
        <p:sp>
          <p:nvSpPr>
            <p:cNvPr id="13" name="Text Box 18"/>
            <p:cNvSpPr txBox="1">
              <a:spLocks noChangeArrowheads="1"/>
            </p:cNvSpPr>
            <p:nvPr/>
          </p:nvSpPr>
          <p:spPr bwMode="auto">
            <a:xfrm>
              <a:off x="7817297" y="4437239"/>
              <a:ext cx="1210588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latin typeface="黑体" charset="-122"/>
                  <a:ea typeface="黑体" charset="-122"/>
                </a:rPr>
                <a:t>完成截止</a:t>
              </a:r>
            </a:p>
          </p:txBody>
        </p:sp>
      </p:grpSp>
      <p:grpSp>
        <p:nvGrpSpPr>
          <p:cNvPr id="18" name="组 17"/>
          <p:cNvGrpSpPr/>
          <p:nvPr/>
        </p:nvGrpSpPr>
        <p:grpSpPr>
          <a:xfrm>
            <a:off x="5691684" y="4400985"/>
            <a:ext cx="697627" cy="1331784"/>
            <a:chOff x="5691684" y="4400985"/>
            <a:chExt cx="697627" cy="1331784"/>
          </a:xfrm>
        </p:grpSpPr>
        <p:sp>
          <p:nvSpPr>
            <p:cNvPr id="11" name="Text Box 18"/>
            <p:cNvSpPr txBox="1">
              <a:spLocks noChangeArrowheads="1"/>
            </p:cNvSpPr>
            <p:nvPr/>
          </p:nvSpPr>
          <p:spPr bwMode="auto">
            <a:xfrm>
              <a:off x="5691684" y="4400985"/>
              <a:ext cx="697627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>
                  <a:latin typeface="黑体" charset="-122"/>
                  <a:ea typeface="黑体" charset="-122"/>
                </a:rPr>
                <a:t>当前</a:t>
              </a:r>
              <a:endParaRPr lang="zh-CN" altLang="en-US" sz="2000" dirty="0">
                <a:latin typeface="黑体" charset="-122"/>
                <a:ea typeface="黑体" charset="-122"/>
              </a:endParaRPr>
            </a:p>
          </p:txBody>
        </p:sp>
        <p:sp>
          <p:nvSpPr>
            <p:cNvPr id="14" name="Line 14"/>
            <p:cNvSpPr>
              <a:spLocks noChangeShapeType="1"/>
            </p:cNvSpPr>
            <p:nvPr/>
          </p:nvSpPr>
          <p:spPr bwMode="auto">
            <a:xfrm flipV="1">
              <a:off x="5835700" y="4867581"/>
              <a:ext cx="0" cy="8651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sz="2800">
                <a:ea typeface="黑体" charset="-122"/>
              </a:endParaRPr>
            </a:p>
          </p:txBody>
        </p:sp>
      </p:grpSp>
      <p:grpSp>
        <p:nvGrpSpPr>
          <p:cNvPr id="19" name="组 18"/>
          <p:cNvGrpSpPr/>
          <p:nvPr/>
        </p:nvGrpSpPr>
        <p:grpSpPr>
          <a:xfrm>
            <a:off x="5850845" y="5795679"/>
            <a:ext cx="955658" cy="729665"/>
            <a:chOff x="5850845" y="5795679"/>
            <a:chExt cx="955658" cy="729665"/>
          </a:xfrm>
        </p:grpSpPr>
        <p:sp>
          <p:nvSpPr>
            <p:cNvPr id="5" name="右大括号 4"/>
            <p:cNvSpPr/>
            <p:nvPr/>
          </p:nvSpPr>
          <p:spPr>
            <a:xfrm rot="5400000">
              <a:off x="6023533" y="5622991"/>
              <a:ext cx="353802" cy="699177"/>
            </a:xfrm>
            <a:prstGeom prst="rightBrace">
              <a:avLst>
                <a:gd name="adj1" fmla="val 23090"/>
                <a:gd name="adj2" fmla="val 51031"/>
              </a:avLst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ea typeface="黑体" charset="-122"/>
              </a:endParaRPr>
            </a:p>
          </p:txBody>
        </p:sp>
        <p:sp>
          <p:nvSpPr>
            <p:cNvPr id="16" name="Text Box 18"/>
            <p:cNvSpPr txBox="1">
              <a:spLocks noChangeArrowheads="1"/>
            </p:cNvSpPr>
            <p:nvPr/>
          </p:nvSpPr>
          <p:spPr bwMode="auto">
            <a:xfrm>
              <a:off x="5852396" y="6125234"/>
              <a:ext cx="954107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latin typeface="黑体" charset="-122"/>
                  <a:ea typeface="黑体" charset="-122"/>
                </a:rPr>
                <a:t>松弛度</a:t>
              </a:r>
            </a:p>
          </p:txBody>
        </p:sp>
      </p:grp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B48489D-F7B1-2040-BE64-721169E97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616408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67" grpId="0" build="p"/>
      <p:bldP spid="7" grpId="0" animBg="1"/>
      <p:bldP spid="8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LLF</a:t>
            </a:r>
            <a:r>
              <a:rPr lang="zh-CN" altLang="en-US" dirty="0"/>
              <a:t>例子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在一个实时系统中，有两个周期性实时任务</a:t>
            </a:r>
            <a:r>
              <a:rPr lang="en-US" altLang="zh-CN" dirty="0"/>
              <a:t>A</a:t>
            </a:r>
            <a:r>
              <a:rPr lang="zh-CN" altLang="en-US" dirty="0"/>
              <a:t>和</a:t>
            </a:r>
            <a:r>
              <a:rPr lang="en-US" altLang="zh-CN" dirty="0"/>
              <a:t>B</a:t>
            </a:r>
            <a:r>
              <a:rPr lang="zh-CN" altLang="en-US" dirty="0"/>
              <a:t>；抢占点：</a:t>
            </a:r>
            <a:r>
              <a:rPr lang="en-US" altLang="zh-CN" dirty="0"/>
              <a:t>10n</a:t>
            </a:r>
          </a:p>
          <a:p>
            <a:pPr lvl="1"/>
            <a:r>
              <a:rPr lang="en-US" altLang="zh-CN" dirty="0"/>
              <a:t>A</a:t>
            </a:r>
            <a:r>
              <a:rPr lang="zh-CN" altLang="en-US" dirty="0"/>
              <a:t>：周期：</a:t>
            </a:r>
            <a:r>
              <a:rPr lang="en-US" altLang="zh-CN" dirty="0"/>
              <a:t>20ms</a:t>
            </a:r>
            <a:r>
              <a:rPr lang="zh-CN" altLang="en-US" dirty="0"/>
              <a:t>，执行时间：</a:t>
            </a:r>
            <a:r>
              <a:rPr lang="en-US" altLang="zh-CN" dirty="0"/>
              <a:t>10ms</a:t>
            </a:r>
            <a:r>
              <a:rPr lang="zh-CN" altLang="en-US" dirty="0"/>
              <a:t>；</a:t>
            </a:r>
            <a:endParaRPr lang="en-US" altLang="zh-CN" dirty="0"/>
          </a:p>
          <a:p>
            <a:pPr lvl="1"/>
            <a:r>
              <a:rPr lang="en-US" altLang="zh-CN" dirty="0"/>
              <a:t>B</a:t>
            </a:r>
            <a:r>
              <a:rPr lang="zh-CN" altLang="en-US" dirty="0"/>
              <a:t>：周期：</a:t>
            </a:r>
            <a:r>
              <a:rPr lang="en-US" altLang="zh-CN" dirty="0"/>
              <a:t>50ms</a:t>
            </a:r>
            <a:r>
              <a:rPr lang="zh-CN" altLang="en-US" dirty="0"/>
              <a:t>，执行时间：</a:t>
            </a:r>
            <a:r>
              <a:rPr lang="en-US" altLang="zh-CN" dirty="0"/>
              <a:t>25ms</a:t>
            </a:r>
            <a:r>
              <a:rPr lang="zh-CN" altLang="en-US" dirty="0"/>
              <a:t>。 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CFFC8-2EB7-DE42-B75E-1C1F83995109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77</a:t>
            </a:fld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755576" y="4171081"/>
            <a:ext cx="7847087" cy="2354263"/>
            <a:chOff x="755576" y="4027065"/>
            <a:chExt cx="7847087" cy="2354263"/>
          </a:xfrm>
        </p:grpSpPr>
        <p:sp>
          <p:nvSpPr>
            <p:cNvPr id="7" name="Line 1030"/>
            <p:cNvSpPr>
              <a:spLocks noChangeShapeType="1"/>
            </p:cNvSpPr>
            <p:nvPr/>
          </p:nvSpPr>
          <p:spPr bwMode="auto">
            <a:xfrm>
              <a:off x="1042988" y="5203403"/>
              <a:ext cx="72009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" name="Line 1031"/>
            <p:cNvSpPr>
              <a:spLocks noChangeShapeType="1"/>
            </p:cNvSpPr>
            <p:nvPr/>
          </p:nvSpPr>
          <p:spPr bwMode="auto">
            <a:xfrm>
              <a:off x="1042913" y="4555703"/>
              <a:ext cx="0" cy="6477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9" name="Line 1032"/>
            <p:cNvSpPr>
              <a:spLocks noChangeShapeType="1"/>
            </p:cNvSpPr>
            <p:nvPr/>
          </p:nvSpPr>
          <p:spPr bwMode="auto">
            <a:xfrm>
              <a:off x="1835076" y="4555703"/>
              <a:ext cx="0" cy="6477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" name="Line 1033"/>
            <p:cNvSpPr>
              <a:spLocks noChangeShapeType="1"/>
            </p:cNvSpPr>
            <p:nvPr/>
          </p:nvSpPr>
          <p:spPr bwMode="auto">
            <a:xfrm>
              <a:off x="2627238" y="4555703"/>
              <a:ext cx="0" cy="6477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1" name="Line 1034"/>
            <p:cNvSpPr>
              <a:spLocks noChangeShapeType="1"/>
            </p:cNvSpPr>
            <p:nvPr/>
          </p:nvSpPr>
          <p:spPr bwMode="auto">
            <a:xfrm>
              <a:off x="3347963" y="4555703"/>
              <a:ext cx="0" cy="6477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2" name="Line 1035"/>
            <p:cNvSpPr>
              <a:spLocks noChangeShapeType="1"/>
            </p:cNvSpPr>
            <p:nvPr/>
          </p:nvSpPr>
          <p:spPr bwMode="auto">
            <a:xfrm>
              <a:off x="4067101" y="4555703"/>
              <a:ext cx="0" cy="6477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3" name="Line 1036"/>
            <p:cNvSpPr>
              <a:spLocks noChangeShapeType="1"/>
            </p:cNvSpPr>
            <p:nvPr/>
          </p:nvSpPr>
          <p:spPr bwMode="auto">
            <a:xfrm>
              <a:off x="4787826" y="4555703"/>
              <a:ext cx="0" cy="6477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4" name="Line 1037"/>
            <p:cNvSpPr>
              <a:spLocks noChangeShapeType="1"/>
            </p:cNvSpPr>
            <p:nvPr/>
          </p:nvSpPr>
          <p:spPr bwMode="auto">
            <a:xfrm>
              <a:off x="5508551" y="4555703"/>
              <a:ext cx="0" cy="6477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5" name="Line 1038"/>
            <p:cNvSpPr>
              <a:spLocks noChangeShapeType="1"/>
            </p:cNvSpPr>
            <p:nvPr/>
          </p:nvSpPr>
          <p:spPr bwMode="auto">
            <a:xfrm>
              <a:off x="6227688" y="4555703"/>
              <a:ext cx="0" cy="6477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6" name="Line 1039"/>
            <p:cNvSpPr>
              <a:spLocks noChangeShapeType="1"/>
            </p:cNvSpPr>
            <p:nvPr/>
          </p:nvSpPr>
          <p:spPr bwMode="auto">
            <a:xfrm>
              <a:off x="1041896" y="5203403"/>
              <a:ext cx="0" cy="6477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7" name="Line 1040"/>
            <p:cNvSpPr>
              <a:spLocks noChangeShapeType="1"/>
            </p:cNvSpPr>
            <p:nvPr/>
          </p:nvSpPr>
          <p:spPr bwMode="auto">
            <a:xfrm>
              <a:off x="2990106" y="5203403"/>
              <a:ext cx="0" cy="6477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8" name="Line 1041"/>
            <p:cNvSpPr>
              <a:spLocks noChangeShapeType="1"/>
            </p:cNvSpPr>
            <p:nvPr/>
          </p:nvSpPr>
          <p:spPr bwMode="auto">
            <a:xfrm>
              <a:off x="4790306" y="5203403"/>
              <a:ext cx="0" cy="6477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9" name="Text Box 1042"/>
            <p:cNvSpPr txBox="1">
              <a:spLocks noChangeArrowheads="1"/>
            </p:cNvSpPr>
            <p:nvPr/>
          </p:nvSpPr>
          <p:spPr bwMode="auto">
            <a:xfrm>
              <a:off x="755576" y="4050878"/>
              <a:ext cx="5048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A</a:t>
              </a:r>
              <a:r>
                <a:rPr lang="en-US" altLang="zh-CN" sz="2000" b="0">
                  <a:ea typeface="宋体" pitchFamily="2" charset="-122"/>
                </a:rPr>
                <a:t>1</a:t>
              </a:r>
            </a:p>
          </p:txBody>
        </p:sp>
        <p:sp>
          <p:nvSpPr>
            <p:cNvPr id="20" name="Text Box 1043"/>
            <p:cNvSpPr txBox="1">
              <a:spLocks noChangeArrowheads="1"/>
            </p:cNvSpPr>
            <p:nvPr/>
          </p:nvSpPr>
          <p:spPr bwMode="auto">
            <a:xfrm>
              <a:off x="1619176" y="4050878"/>
              <a:ext cx="5048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A</a:t>
              </a:r>
              <a:r>
                <a:rPr lang="en-US" altLang="zh-CN" sz="2000" b="0">
                  <a:ea typeface="宋体" pitchFamily="2" charset="-122"/>
                </a:rPr>
                <a:t>2</a:t>
              </a:r>
            </a:p>
          </p:txBody>
        </p:sp>
        <p:sp>
          <p:nvSpPr>
            <p:cNvPr id="21" name="Text Box 1044"/>
            <p:cNvSpPr txBox="1">
              <a:spLocks noChangeArrowheads="1"/>
            </p:cNvSpPr>
            <p:nvPr/>
          </p:nvSpPr>
          <p:spPr bwMode="auto">
            <a:xfrm>
              <a:off x="2411338" y="4050878"/>
              <a:ext cx="5048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A</a:t>
              </a:r>
              <a:r>
                <a:rPr lang="en-US" altLang="zh-CN" sz="2000" b="0">
                  <a:ea typeface="宋体" pitchFamily="2" charset="-122"/>
                </a:rPr>
                <a:t>3</a:t>
              </a:r>
            </a:p>
          </p:txBody>
        </p:sp>
        <p:sp>
          <p:nvSpPr>
            <p:cNvPr id="22" name="Text Box 1045"/>
            <p:cNvSpPr txBox="1">
              <a:spLocks noChangeArrowheads="1"/>
            </p:cNvSpPr>
            <p:nvPr/>
          </p:nvSpPr>
          <p:spPr bwMode="auto">
            <a:xfrm>
              <a:off x="3203501" y="4050878"/>
              <a:ext cx="5048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A</a:t>
              </a:r>
              <a:r>
                <a:rPr lang="en-US" altLang="zh-CN" sz="2000" b="0">
                  <a:ea typeface="宋体" pitchFamily="2" charset="-122"/>
                </a:rPr>
                <a:t>4</a:t>
              </a:r>
            </a:p>
          </p:txBody>
        </p:sp>
        <p:sp>
          <p:nvSpPr>
            <p:cNvPr id="23" name="Text Box 1046"/>
            <p:cNvSpPr txBox="1">
              <a:spLocks noChangeArrowheads="1"/>
            </p:cNvSpPr>
            <p:nvPr/>
          </p:nvSpPr>
          <p:spPr bwMode="auto">
            <a:xfrm>
              <a:off x="3924226" y="4027065"/>
              <a:ext cx="5048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A</a:t>
              </a:r>
              <a:r>
                <a:rPr lang="en-US" altLang="zh-CN" sz="2000" b="0">
                  <a:ea typeface="宋体" pitchFamily="2" charset="-122"/>
                </a:rPr>
                <a:t>5</a:t>
              </a:r>
            </a:p>
          </p:txBody>
        </p:sp>
        <p:sp>
          <p:nvSpPr>
            <p:cNvPr id="24" name="Text Box 1047"/>
            <p:cNvSpPr txBox="1">
              <a:spLocks noChangeArrowheads="1"/>
            </p:cNvSpPr>
            <p:nvPr/>
          </p:nvSpPr>
          <p:spPr bwMode="auto">
            <a:xfrm>
              <a:off x="4571926" y="4050878"/>
              <a:ext cx="5048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A</a:t>
              </a:r>
              <a:r>
                <a:rPr lang="en-US" altLang="zh-CN" sz="2000" b="0">
                  <a:ea typeface="宋体" pitchFamily="2" charset="-122"/>
                </a:rPr>
                <a:t>6</a:t>
              </a:r>
            </a:p>
          </p:txBody>
        </p:sp>
        <p:sp>
          <p:nvSpPr>
            <p:cNvPr id="25" name="Text Box 1048"/>
            <p:cNvSpPr txBox="1">
              <a:spLocks noChangeArrowheads="1"/>
            </p:cNvSpPr>
            <p:nvPr/>
          </p:nvSpPr>
          <p:spPr bwMode="auto">
            <a:xfrm>
              <a:off x="5219626" y="4050878"/>
              <a:ext cx="5048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A</a:t>
              </a:r>
              <a:r>
                <a:rPr lang="en-US" altLang="zh-CN" sz="2000" b="0">
                  <a:ea typeface="宋体" pitchFamily="2" charset="-122"/>
                </a:rPr>
                <a:t>7</a:t>
              </a:r>
            </a:p>
          </p:txBody>
        </p:sp>
        <p:sp>
          <p:nvSpPr>
            <p:cNvPr id="26" name="Text Box 1049"/>
            <p:cNvSpPr txBox="1">
              <a:spLocks noChangeArrowheads="1"/>
            </p:cNvSpPr>
            <p:nvPr/>
          </p:nvSpPr>
          <p:spPr bwMode="auto">
            <a:xfrm>
              <a:off x="6011788" y="4050878"/>
              <a:ext cx="5048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A</a:t>
              </a:r>
              <a:r>
                <a:rPr lang="en-US" altLang="zh-CN" sz="2000" b="0">
                  <a:ea typeface="宋体" pitchFamily="2" charset="-122"/>
                </a:rPr>
                <a:t>8</a:t>
              </a:r>
            </a:p>
          </p:txBody>
        </p:sp>
        <p:sp>
          <p:nvSpPr>
            <p:cNvPr id="27" name="Text Box 1050"/>
            <p:cNvSpPr txBox="1">
              <a:spLocks noChangeArrowheads="1"/>
            </p:cNvSpPr>
            <p:nvPr/>
          </p:nvSpPr>
          <p:spPr bwMode="auto">
            <a:xfrm>
              <a:off x="827584" y="5924128"/>
              <a:ext cx="50165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 dirty="0">
                  <a:ea typeface="宋体" pitchFamily="2" charset="-122"/>
                </a:rPr>
                <a:t>B</a:t>
              </a:r>
              <a:r>
                <a:rPr lang="en-US" altLang="zh-CN" sz="2000" b="0" dirty="0">
                  <a:ea typeface="宋体" pitchFamily="2" charset="-122"/>
                </a:rPr>
                <a:t>1</a:t>
              </a:r>
            </a:p>
          </p:txBody>
        </p:sp>
        <p:sp>
          <p:nvSpPr>
            <p:cNvPr id="28" name="Text Box 1051"/>
            <p:cNvSpPr txBox="1">
              <a:spLocks noChangeArrowheads="1"/>
            </p:cNvSpPr>
            <p:nvPr/>
          </p:nvSpPr>
          <p:spPr bwMode="auto">
            <a:xfrm>
              <a:off x="2774206" y="5924128"/>
              <a:ext cx="50165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B</a:t>
              </a:r>
              <a:r>
                <a:rPr lang="en-US" altLang="zh-CN" sz="2000" b="0">
                  <a:ea typeface="宋体" pitchFamily="2" charset="-122"/>
                </a:rPr>
                <a:t>2</a:t>
              </a:r>
            </a:p>
          </p:txBody>
        </p:sp>
        <p:sp>
          <p:nvSpPr>
            <p:cNvPr id="29" name="Text Box 1052"/>
            <p:cNvSpPr txBox="1">
              <a:spLocks noChangeArrowheads="1"/>
            </p:cNvSpPr>
            <p:nvPr/>
          </p:nvSpPr>
          <p:spPr bwMode="auto">
            <a:xfrm>
              <a:off x="4574406" y="5924128"/>
              <a:ext cx="50165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B</a:t>
              </a:r>
              <a:r>
                <a:rPr lang="en-US" altLang="zh-CN" sz="2000" b="0">
                  <a:ea typeface="宋体" pitchFamily="2" charset="-122"/>
                </a:rPr>
                <a:t>3</a:t>
              </a:r>
            </a:p>
          </p:txBody>
        </p:sp>
        <p:sp>
          <p:nvSpPr>
            <p:cNvPr id="30" name="Text Box 1053"/>
            <p:cNvSpPr txBox="1">
              <a:spLocks noChangeArrowheads="1"/>
            </p:cNvSpPr>
            <p:nvPr/>
          </p:nvSpPr>
          <p:spPr bwMode="auto">
            <a:xfrm>
              <a:off x="796925" y="5144665"/>
              <a:ext cx="350838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0</a:t>
              </a:r>
            </a:p>
          </p:txBody>
        </p:sp>
        <p:sp>
          <p:nvSpPr>
            <p:cNvPr id="31" name="Text Box 1054"/>
            <p:cNvSpPr txBox="1">
              <a:spLocks noChangeArrowheads="1"/>
            </p:cNvSpPr>
            <p:nvPr/>
          </p:nvSpPr>
          <p:spPr bwMode="auto">
            <a:xfrm>
              <a:off x="1536700" y="5178003"/>
              <a:ext cx="5175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20</a:t>
              </a:r>
            </a:p>
          </p:txBody>
        </p:sp>
        <p:sp>
          <p:nvSpPr>
            <p:cNvPr id="32" name="Text Box 1055"/>
            <p:cNvSpPr txBox="1">
              <a:spLocks noChangeArrowheads="1"/>
            </p:cNvSpPr>
            <p:nvPr/>
          </p:nvSpPr>
          <p:spPr bwMode="auto">
            <a:xfrm>
              <a:off x="2339975" y="5203403"/>
              <a:ext cx="5175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40</a:t>
              </a:r>
            </a:p>
          </p:txBody>
        </p:sp>
        <p:sp>
          <p:nvSpPr>
            <p:cNvPr id="33" name="Text Box 1056"/>
            <p:cNvSpPr txBox="1">
              <a:spLocks noChangeArrowheads="1"/>
            </p:cNvSpPr>
            <p:nvPr/>
          </p:nvSpPr>
          <p:spPr bwMode="auto">
            <a:xfrm>
              <a:off x="3203575" y="5203403"/>
              <a:ext cx="5175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60</a:t>
              </a:r>
            </a:p>
          </p:txBody>
        </p:sp>
        <p:sp>
          <p:nvSpPr>
            <p:cNvPr id="34" name="Text Box 1057"/>
            <p:cNvSpPr txBox="1">
              <a:spLocks noChangeArrowheads="1"/>
            </p:cNvSpPr>
            <p:nvPr/>
          </p:nvSpPr>
          <p:spPr bwMode="auto">
            <a:xfrm>
              <a:off x="3924300" y="5203403"/>
              <a:ext cx="5175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80</a:t>
              </a:r>
            </a:p>
          </p:txBody>
        </p:sp>
        <p:sp>
          <p:nvSpPr>
            <p:cNvPr id="35" name="Text Box 1058"/>
            <p:cNvSpPr txBox="1">
              <a:spLocks noChangeArrowheads="1"/>
            </p:cNvSpPr>
            <p:nvPr/>
          </p:nvSpPr>
          <p:spPr bwMode="auto">
            <a:xfrm>
              <a:off x="4489450" y="5203403"/>
              <a:ext cx="684213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100</a:t>
              </a:r>
            </a:p>
          </p:txBody>
        </p:sp>
        <p:sp>
          <p:nvSpPr>
            <p:cNvPr id="36" name="Text Box 1059"/>
            <p:cNvSpPr txBox="1">
              <a:spLocks noChangeArrowheads="1"/>
            </p:cNvSpPr>
            <p:nvPr/>
          </p:nvSpPr>
          <p:spPr bwMode="auto">
            <a:xfrm>
              <a:off x="5281613" y="5203403"/>
              <a:ext cx="684212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120</a:t>
              </a:r>
            </a:p>
          </p:txBody>
        </p:sp>
        <p:sp>
          <p:nvSpPr>
            <p:cNvPr id="37" name="Text Box 1060"/>
            <p:cNvSpPr txBox="1">
              <a:spLocks noChangeArrowheads="1"/>
            </p:cNvSpPr>
            <p:nvPr/>
          </p:nvSpPr>
          <p:spPr bwMode="auto">
            <a:xfrm>
              <a:off x="6011863" y="5203403"/>
              <a:ext cx="684212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140</a:t>
              </a:r>
            </a:p>
          </p:txBody>
        </p:sp>
        <p:sp>
          <p:nvSpPr>
            <p:cNvPr id="38" name="Text Box 1061"/>
            <p:cNvSpPr txBox="1">
              <a:spLocks noChangeArrowheads="1"/>
            </p:cNvSpPr>
            <p:nvPr/>
          </p:nvSpPr>
          <p:spPr bwMode="auto">
            <a:xfrm>
              <a:off x="6804025" y="5203403"/>
              <a:ext cx="684213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160</a:t>
              </a:r>
            </a:p>
          </p:txBody>
        </p:sp>
        <p:sp>
          <p:nvSpPr>
            <p:cNvPr id="39" name="Text Box 1062"/>
            <p:cNvSpPr txBox="1">
              <a:spLocks noChangeArrowheads="1"/>
            </p:cNvSpPr>
            <p:nvPr/>
          </p:nvSpPr>
          <p:spPr bwMode="auto">
            <a:xfrm>
              <a:off x="8316913" y="4916065"/>
              <a:ext cx="28575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>
                  <a:ea typeface="宋体" pitchFamily="2" charset="-122"/>
                </a:rPr>
                <a:t>t</a:t>
              </a:r>
            </a:p>
          </p:txBody>
        </p:sp>
      </p:grp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F0FFE6-CDF6-1A40-95D3-68BDB69E4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301306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LLF</a:t>
            </a:r>
            <a:r>
              <a:rPr lang="zh-CN" altLang="en-US" dirty="0"/>
              <a:t>例子</a:t>
            </a:r>
            <a:endParaRPr lang="en-US" altLang="zh-CN" dirty="0"/>
          </a:p>
        </p:txBody>
      </p:sp>
      <p:sp>
        <p:nvSpPr>
          <p:cNvPr id="23" name="日期占位符 2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C443-4A2F-9843-A5EE-4F78B01A1902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25" name="灯片编号占位符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78</a:t>
            </a:fld>
            <a:endParaRPr lang="zh-CN" altLang="en-US"/>
          </a:p>
        </p:txBody>
      </p:sp>
      <p:sp>
        <p:nvSpPr>
          <p:cNvPr id="405509" name="Line 5"/>
          <p:cNvSpPr>
            <a:spLocks noChangeShapeType="1"/>
          </p:cNvSpPr>
          <p:nvPr/>
        </p:nvSpPr>
        <p:spPr bwMode="auto">
          <a:xfrm>
            <a:off x="1187450" y="3037061"/>
            <a:ext cx="69850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 type="oval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979613" y="3036724"/>
            <a:ext cx="719137" cy="503932"/>
            <a:chOff x="1979613" y="3140968"/>
            <a:chExt cx="1439862" cy="503932"/>
          </a:xfrm>
        </p:grpSpPr>
        <p:sp>
          <p:nvSpPr>
            <p:cNvPr id="405513" name="Line 9"/>
            <p:cNvSpPr>
              <a:spLocks noChangeShapeType="1"/>
            </p:cNvSpPr>
            <p:nvPr/>
          </p:nvSpPr>
          <p:spPr bwMode="auto">
            <a:xfrm>
              <a:off x="1979613" y="3644900"/>
              <a:ext cx="143986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05512" name="Line 8"/>
            <p:cNvSpPr>
              <a:spLocks noChangeShapeType="1"/>
            </p:cNvSpPr>
            <p:nvPr/>
          </p:nvSpPr>
          <p:spPr bwMode="auto">
            <a:xfrm>
              <a:off x="1979613" y="3140968"/>
              <a:ext cx="0" cy="50323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05514" name="Line 10"/>
            <p:cNvSpPr>
              <a:spLocks noChangeShapeType="1"/>
            </p:cNvSpPr>
            <p:nvPr/>
          </p:nvSpPr>
          <p:spPr bwMode="auto">
            <a:xfrm flipV="1">
              <a:off x="3419475" y="3140968"/>
              <a:ext cx="0" cy="50323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372001" y="3046148"/>
            <a:ext cx="705991" cy="494508"/>
            <a:chOff x="6815137" y="3150392"/>
            <a:chExt cx="705991" cy="494508"/>
          </a:xfrm>
        </p:grpSpPr>
        <p:sp>
          <p:nvSpPr>
            <p:cNvPr id="405524" name="Line 20"/>
            <p:cNvSpPr>
              <a:spLocks noChangeShapeType="1"/>
            </p:cNvSpPr>
            <p:nvPr/>
          </p:nvSpPr>
          <p:spPr bwMode="auto">
            <a:xfrm>
              <a:off x="6815138" y="3150392"/>
              <a:ext cx="0" cy="4945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05525" name="Line 21"/>
            <p:cNvSpPr>
              <a:spLocks noChangeShapeType="1"/>
            </p:cNvSpPr>
            <p:nvPr/>
          </p:nvSpPr>
          <p:spPr bwMode="auto">
            <a:xfrm>
              <a:off x="6815137" y="3644900"/>
              <a:ext cx="705991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405526" name="Text Box 22"/>
          <p:cNvSpPr txBox="1">
            <a:spLocks noChangeArrowheads="1"/>
          </p:cNvSpPr>
          <p:nvPr/>
        </p:nvSpPr>
        <p:spPr bwMode="auto">
          <a:xfrm>
            <a:off x="799306" y="1854374"/>
            <a:ext cx="95329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zh-CN" sz="1400" b="0" dirty="0">
                <a:ea typeface="宋体" pitchFamily="2" charset="-122"/>
              </a:rPr>
              <a:t>A1(10)</a:t>
            </a:r>
          </a:p>
        </p:txBody>
      </p:sp>
      <p:sp>
        <p:nvSpPr>
          <p:cNvPr id="405527" name="Text Box 23"/>
          <p:cNvSpPr txBox="1">
            <a:spLocks noChangeArrowheads="1"/>
          </p:cNvSpPr>
          <p:nvPr/>
        </p:nvSpPr>
        <p:spPr bwMode="auto">
          <a:xfrm>
            <a:off x="2411760" y="1854374"/>
            <a:ext cx="7216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0" dirty="0">
                <a:ea typeface="宋体" pitchFamily="2" charset="-122"/>
              </a:rPr>
              <a:t>A2(10)</a:t>
            </a:r>
          </a:p>
        </p:txBody>
      </p:sp>
      <p:sp>
        <p:nvSpPr>
          <p:cNvPr id="405528" name="Text Box 24"/>
          <p:cNvSpPr txBox="1">
            <a:spLocks noChangeArrowheads="1"/>
          </p:cNvSpPr>
          <p:nvPr/>
        </p:nvSpPr>
        <p:spPr bwMode="auto">
          <a:xfrm>
            <a:off x="3707904" y="1854374"/>
            <a:ext cx="85604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zh-CN" sz="1400" b="0" dirty="0">
                <a:ea typeface="宋体" pitchFamily="2" charset="-122"/>
              </a:rPr>
              <a:t>A3(10)</a:t>
            </a:r>
          </a:p>
        </p:txBody>
      </p:sp>
      <p:sp>
        <p:nvSpPr>
          <p:cNvPr id="405530" name="Text Box 26"/>
          <p:cNvSpPr txBox="1">
            <a:spLocks noChangeArrowheads="1"/>
          </p:cNvSpPr>
          <p:nvPr/>
        </p:nvSpPr>
        <p:spPr bwMode="auto">
          <a:xfrm>
            <a:off x="8174038" y="2761194"/>
            <a:ext cx="285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>
                <a:ea typeface="宋体" pitchFamily="2" charset="-122"/>
              </a:rPr>
              <a:t>t</a:t>
            </a:r>
          </a:p>
        </p:txBody>
      </p:sp>
      <p:sp>
        <p:nvSpPr>
          <p:cNvPr id="405531" name="Text Box 27"/>
          <p:cNvSpPr txBox="1">
            <a:spLocks noChangeArrowheads="1"/>
          </p:cNvSpPr>
          <p:nvPr/>
        </p:nvSpPr>
        <p:spPr bwMode="auto">
          <a:xfrm>
            <a:off x="971550" y="3037419"/>
            <a:ext cx="3508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>
                <a:ea typeface="宋体" pitchFamily="2" charset="-122"/>
              </a:rPr>
              <a:t>0</a:t>
            </a:r>
          </a:p>
        </p:txBody>
      </p:sp>
      <p:sp>
        <p:nvSpPr>
          <p:cNvPr id="405532" name="Text Box 28"/>
          <p:cNvSpPr txBox="1">
            <a:spLocks noChangeArrowheads="1"/>
          </p:cNvSpPr>
          <p:nvPr/>
        </p:nvSpPr>
        <p:spPr bwMode="auto">
          <a:xfrm>
            <a:off x="1619672" y="3037419"/>
            <a:ext cx="517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 dirty="0">
                <a:ea typeface="宋体" pitchFamily="2" charset="-122"/>
              </a:rPr>
              <a:t>10</a:t>
            </a:r>
          </a:p>
        </p:txBody>
      </p:sp>
      <p:sp>
        <p:nvSpPr>
          <p:cNvPr id="405533" name="Text Box 29"/>
          <p:cNvSpPr txBox="1">
            <a:spLocks noChangeArrowheads="1"/>
          </p:cNvSpPr>
          <p:nvPr/>
        </p:nvSpPr>
        <p:spPr bwMode="auto">
          <a:xfrm>
            <a:off x="2686323" y="3037419"/>
            <a:ext cx="517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 dirty="0">
                <a:ea typeface="宋体" pitchFamily="2" charset="-122"/>
              </a:rPr>
              <a:t>20</a:t>
            </a:r>
          </a:p>
        </p:txBody>
      </p:sp>
      <p:sp>
        <p:nvSpPr>
          <p:cNvPr id="405534" name="Text Box 30"/>
          <p:cNvSpPr txBox="1">
            <a:spLocks noChangeArrowheads="1"/>
          </p:cNvSpPr>
          <p:nvPr/>
        </p:nvSpPr>
        <p:spPr bwMode="auto">
          <a:xfrm>
            <a:off x="3405832" y="3037419"/>
            <a:ext cx="4460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zh-CN" b="0">
                <a:ea typeface="宋体" pitchFamily="2" charset="-122"/>
              </a:rPr>
              <a:t>30</a:t>
            </a:r>
          </a:p>
        </p:txBody>
      </p:sp>
      <p:sp>
        <p:nvSpPr>
          <p:cNvPr id="405535" name="Text Box 31"/>
          <p:cNvSpPr txBox="1">
            <a:spLocks noChangeArrowheads="1"/>
          </p:cNvSpPr>
          <p:nvPr/>
        </p:nvSpPr>
        <p:spPr bwMode="auto">
          <a:xfrm>
            <a:off x="4147617" y="3037419"/>
            <a:ext cx="49639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zh-CN" b="0" dirty="0">
                <a:ea typeface="宋体" pitchFamily="2" charset="-122"/>
              </a:rPr>
              <a:t>40</a:t>
            </a:r>
          </a:p>
        </p:txBody>
      </p:sp>
      <p:sp>
        <p:nvSpPr>
          <p:cNvPr id="405536" name="Text Box 32"/>
          <p:cNvSpPr txBox="1">
            <a:spLocks noChangeArrowheads="1"/>
          </p:cNvSpPr>
          <p:nvPr/>
        </p:nvSpPr>
        <p:spPr bwMode="auto">
          <a:xfrm>
            <a:off x="4774555" y="3037419"/>
            <a:ext cx="517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 dirty="0">
                <a:ea typeface="宋体" pitchFamily="2" charset="-122"/>
              </a:rPr>
              <a:t>50</a:t>
            </a:r>
          </a:p>
        </p:txBody>
      </p:sp>
      <p:sp>
        <p:nvSpPr>
          <p:cNvPr id="405537" name="Text Box 33"/>
          <p:cNvSpPr txBox="1">
            <a:spLocks noChangeArrowheads="1"/>
          </p:cNvSpPr>
          <p:nvPr/>
        </p:nvSpPr>
        <p:spPr bwMode="auto">
          <a:xfrm>
            <a:off x="5724128" y="3037419"/>
            <a:ext cx="49053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zh-CN" b="0" dirty="0">
                <a:ea typeface="宋体" pitchFamily="2" charset="-122"/>
              </a:rPr>
              <a:t>60</a:t>
            </a:r>
          </a:p>
        </p:txBody>
      </p:sp>
      <p:sp>
        <p:nvSpPr>
          <p:cNvPr id="405538" name="Text Box 34"/>
          <p:cNvSpPr txBox="1">
            <a:spLocks noChangeArrowheads="1"/>
          </p:cNvSpPr>
          <p:nvPr/>
        </p:nvSpPr>
        <p:spPr bwMode="auto">
          <a:xfrm>
            <a:off x="6300192" y="3037419"/>
            <a:ext cx="517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 dirty="0">
                <a:ea typeface="宋体" pitchFamily="2" charset="-122"/>
              </a:rPr>
              <a:t>70</a:t>
            </a:r>
          </a:p>
        </p:txBody>
      </p:sp>
      <p:sp>
        <p:nvSpPr>
          <p:cNvPr id="405539" name="Text Box 35"/>
          <p:cNvSpPr txBox="1">
            <a:spLocks noChangeArrowheads="1"/>
          </p:cNvSpPr>
          <p:nvPr/>
        </p:nvSpPr>
        <p:spPr bwMode="auto">
          <a:xfrm>
            <a:off x="7078811" y="3037419"/>
            <a:ext cx="517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 dirty="0">
                <a:ea typeface="宋体" pitchFamily="2" charset="-122"/>
              </a:rPr>
              <a:t>80</a:t>
            </a:r>
          </a:p>
        </p:txBody>
      </p:sp>
      <p:sp>
        <p:nvSpPr>
          <p:cNvPr id="405541" name="Text Box 37"/>
          <p:cNvSpPr txBox="1">
            <a:spLocks noChangeArrowheads="1"/>
          </p:cNvSpPr>
          <p:nvPr/>
        </p:nvSpPr>
        <p:spPr bwMode="auto">
          <a:xfrm>
            <a:off x="1619672" y="3635053"/>
            <a:ext cx="7216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0" dirty="0">
                <a:ea typeface="宋体" pitchFamily="2" charset="-122"/>
              </a:rPr>
              <a:t>B1(15)</a:t>
            </a:r>
          </a:p>
        </p:txBody>
      </p:sp>
      <p:sp>
        <p:nvSpPr>
          <p:cNvPr id="405542" name="Text Box 38"/>
          <p:cNvSpPr txBox="1">
            <a:spLocks noChangeArrowheads="1"/>
          </p:cNvSpPr>
          <p:nvPr/>
        </p:nvSpPr>
        <p:spPr bwMode="auto">
          <a:xfrm>
            <a:off x="3059832" y="3635053"/>
            <a:ext cx="622286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0" dirty="0">
                <a:ea typeface="宋体" pitchFamily="2" charset="-122"/>
              </a:rPr>
              <a:t>B1(5)</a:t>
            </a:r>
          </a:p>
        </p:txBody>
      </p:sp>
      <p:sp>
        <p:nvSpPr>
          <p:cNvPr id="405543" name="Text Box 39"/>
          <p:cNvSpPr txBox="1">
            <a:spLocks noChangeArrowheads="1"/>
          </p:cNvSpPr>
          <p:nvPr/>
        </p:nvSpPr>
        <p:spPr bwMode="auto">
          <a:xfrm>
            <a:off x="4572000" y="3635053"/>
            <a:ext cx="7216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0" dirty="0">
                <a:ea typeface="宋体" pitchFamily="2" charset="-122"/>
              </a:rPr>
              <a:t>B2(25)</a:t>
            </a:r>
          </a:p>
        </p:txBody>
      </p:sp>
      <p:sp>
        <p:nvSpPr>
          <p:cNvPr id="405544" name="Text Box 40"/>
          <p:cNvSpPr txBox="1">
            <a:spLocks noChangeArrowheads="1"/>
          </p:cNvSpPr>
          <p:nvPr/>
        </p:nvSpPr>
        <p:spPr bwMode="auto">
          <a:xfrm>
            <a:off x="6156176" y="3635053"/>
            <a:ext cx="7216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0" dirty="0">
                <a:ea typeface="宋体" pitchFamily="2" charset="-122"/>
              </a:rPr>
              <a:t>B2(10)</a:t>
            </a:r>
          </a:p>
        </p:txBody>
      </p:sp>
      <p:sp>
        <p:nvSpPr>
          <p:cNvPr id="405553" name="Line 49"/>
          <p:cNvSpPr>
            <a:spLocks noChangeShapeType="1"/>
          </p:cNvSpPr>
          <p:nvPr/>
        </p:nvSpPr>
        <p:spPr bwMode="auto">
          <a:xfrm>
            <a:off x="3419475" y="3037419"/>
            <a:ext cx="14288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5555" name="Line 51"/>
          <p:cNvSpPr>
            <a:spLocks noChangeShapeType="1"/>
          </p:cNvSpPr>
          <p:nvPr/>
        </p:nvSpPr>
        <p:spPr bwMode="auto">
          <a:xfrm>
            <a:off x="4211960" y="3037419"/>
            <a:ext cx="14288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5556" name="Line 52"/>
          <p:cNvSpPr>
            <a:spLocks noChangeShapeType="1"/>
          </p:cNvSpPr>
          <p:nvPr/>
        </p:nvSpPr>
        <p:spPr bwMode="auto">
          <a:xfrm>
            <a:off x="5709841" y="3037419"/>
            <a:ext cx="14287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5557" name="Line 53"/>
          <p:cNvSpPr>
            <a:spLocks noChangeShapeType="1"/>
          </p:cNvSpPr>
          <p:nvPr/>
        </p:nvSpPr>
        <p:spPr bwMode="auto">
          <a:xfrm>
            <a:off x="1979613" y="3037419"/>
            <a:ext cx="14287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5558" name="Line 54"/>
          <p:cNvSpPr>
            <a:spLocks noChangeShapeType="1"/>
          </p:cNvSpPr>
          <p:nvPr/>
        </p:nvSpPr>
        <p:spPr bwMode="auto">
          <a:xfrm>
            <a:off x="2684463" y="3037419"/>
            <a:ext cx="14287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5559" name="Line 55"/>
          <p:cNvSpPr>
            <a:spLocks noChangeShapeType="1"/>
          </p:cNvSpPr>
          <p:nvPr/>
        </p:nvSpPr>
        <p:spPr bwMode="auto">
          <a:xfrm>
            <a:off x="7077993" y="3037419"/>
            <a:ext cx="14287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5560" name="Line 56"/>
          <p:cNvSpPr>
            <a:spLocks noChangeShapeType="1"/>
          </p:cNvSpPr>
          <p:nvPr/>
        </p:nvSpPr>
        <p:spPr bwMode="auto">
          <a:xfrm>
            <a:off x="4572000" y="3037419"/>
            <a:ext cx="14287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5561" name="Line 57"/>
          <p:cNvSpPr>
            <a:spLocks noChangeShapeType="1"/>
          </p:cNvSpPr>
          <p:nvPr/>
        </p:nvSpPr>
        <p:spPr bwMode="auto">
          <a:xfrm>
            <a:off x="6357913" y="3037419"/>
            <a:ext cx="14287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7" name="Text Box 37"/>
          <p:cNvSpPr txBox="1">
            <a:spLocks noChangeArrowheads="1"/>
          </p:cNvSpPr>
          <p:nvPr/>
        </p:nvSpPr>
        <p:spPr bwMode="auto">
          <a:xfrm>
            <a:off x="682625" y="3635053"/>
            <a:ext cx="7216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0" dirty="0">
                <a:ea typeface="宋体" pitchFamily="2" charset="-122"/>
              </a:rPr>
              <a:t>B1(25)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187450" y="2461156"/>
            <a:ext cx="802646" cy="576263"/>
            <a:chOff x="1187450" y="2565400"/>
            <a:chExt cx="802646" cy="576263"/>
          </a:xfrm>
        </p:grpSpPr>
        <p:sp>
          <p:nvSpPr>
            <p:cNvPr id="405510" name="Line 6"/>
            <p:cNvSpPr>
              <a:spLocks noChangeShapeType="1"/>
            </p:cNvSpPr>
            <p:nvPr/>
          </p:nvSpPr>
          <p:spPr bwMode="auto">
            <a:xfrm flipV="1">
              <a:off x="1187450" y="2565400"/>
              <a:ext cx="0" cy="57626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05511" name="Line 7"/>
            <p:cNvSpPr>
              <a:spLocks noChangeShapeType="1"/>
            </p:cNvSpPr>
            <p:nvPr/>
          </p:nvSpPr>
          <p:spPr bwMode="auto">
            <a:xfrm>
              <a:off x="1187450" y="2565400"/>
              <a:ext cx="79216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8" name="Line 8"/>
            <p:cNvSpPr>
              <a:spLocks noChangeShapeType="1"/>
            </p:cNvSpPr>
            <p:nvPr/>
          </p:nvSpPr>
          <p:spPr bwMode="auto">
            <a:xfrm>
              <a:off x="1990096" y="2565400"/>
              <a:ext cx="0" cy="57626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699791" y="2420888"/>
            <a:ext cx="733971" cy="618595"/>
            <a:chOff x="3419475" y="2565399"/>
            <a:chExt cx="647700" cy="618595"/>
          </a:xfrm>
        </p:grpSpPr>
        <p:sp>
          <p:nvSpPr>
            <p:cNvPr id="405515" name="Line 11"/>
            <p:cNvSpPr>
              <a:spLocks noChangeShapeType="1"/>
            </p:cNvSpPr>
            <p:nvPr/>
          </p:nvSpPr>
          <p:spPr bwMode="auto">
            <a:xfrm>
              <a:off x="3419475" y="2565400"/>
              <a:ext cx="6477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05516" name="Line 12"/>
            <p:cNvSpPr>
              <a:spLocks noChangeShapeType="1"/>
            </p:cNvSpPr>
            <p:nvPr/>
          </p:nvSpPr>
          <p:spPr bwMode="auto">
            <a:xfrm>
              <a:off x="4067175" y="2565399"/>
              <a:ext cx="0" cy="61859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60" name="Line 10"/>
            <p:cNvSpPr>
              <a:spLocks noChangeShapeType="1"/>
            </p:cNvSpPr>
            <p:nvPr/>
          </p:nvSpPr>
          <p:spPr bwMode="auto">
            <a:xfrm flipV="1">
              <a:off x="3419475" y="2565399"/>
              <a:ext cx="0" cy="58499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74" name="Text Box 24"/>
          <p:cNvSpPr txBox="1">
            <a:spLocks noChangeArrowheads="1"/>
          </p:cNvSpPr>
          <p:nvPr/>
        </p:nvSpPr>
        <p:spPr bwMode="auto">
          <a:xfrm>
            <a:off x="5434504" y="1854374"/>
            <a:ext cx="7216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0" dirty="0">
                <a:ea typeface="宋体" pitchFamily="2" charset="-122"/>
              </a:rPr>
              <a:t>A</a:t>
            </a:r>
            <a:r>
              <a:rPr lang="en-US" altLang="zh-CN" sz="1400" dirty="0">
                <a:ea typeface="宋体" pitchFamily="2" charset="-122"/>
              </a:rPr>
              <a:t>4</a:t>
            </a:r>
            <a:r>
              <a:rPr lang="en-US" altLang="zh-CN" sz="1400" b="0" dirty="0">
                <a:ea typeface="宋体" pitchFamily="2" charset="-122"/>
              </a:rPr>
              <a:t>(10)</a:t>
            </a:r>
          </a:p>
        </p:txBody>
      </p:sp>
      <p:sp>
        <p:nvSpPr>
          <p:cNvPr id="75" name="Text Box 39"/>
          <p:cNvSpPr txBox="1">
            <a:spLocks noChangeArrowheads="1"/>
          </p:cNvSpPr>
          <p:nvPr/>
        </p:nvSpPr>
        <p:spPr bwMode="auto">
          <a:xfrm>
            <a:off x="5148064" y="3635053"/>
            <a:ext cx="7216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0" dirty="0">
                <a:ea typeface="宋体" pitchFamily="2" charset="-122"/>
              </a:rPr>
              <a:t>B2(20)</a:t>
            </a:r>
          </a:p>
        </p:txBody>
      </p:sp>
      <p:sp>
        <p:nvSpPr>
          <p:cNvPr id="77" name="Line 56"/>
          <p:cNvSpPr>
            <a:spLocks noChangeShapeType="1"/>
          </p:cNvSpPr>
          <p:nvPr/>
        </p:nvSpPr>
        <p:spPr bwMode="auto">
          <a:xfrm>
            <a:off x="4932040" y="3036724"/>
            <a:ext cx="14287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3422978" y="3068960"/>
            <a:ext cx="788979" cy="503312"/>
            <a:chOff x="4067799" y="3141588"/>
            <a:chExt cx="244746" cy="503312"/>
          </a:xfrm>
        </p:grpSpPr>
        <p:sp>
          <p:nvSpPr>
            <p:cNvPr id="405517" name="Line 13"/>
            <p:cNvSpPr>
              <a:spLocks noChangeShapeType="1"/>
            </p:cNvSpPr>
            <p:nvPr/>
          </p:nvSpPr>
          <p:spPr bwMode="auto">
            <a:xfrm>
              <a:off x="4067799" y="3644900"/>
              <a:ext cx="24474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9" name="Line 12"/>
            <p:cNvSpPr>
              <a:spLocks noChangeShapeType="1"/>
            </p:cNvSpPr>
            <p:nvPr/>
          </p:nvSpPr>
          <p:spPr bwMode="auto">
            <a:xfrm>
              <a:off x="4067944" y="3141588"/>
              <a:ext cx="0" cy="50331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71355" y="2483968"/>
            <a:ext cx="383877" cy="584992"/>
            <a:chOff x="4427538" y="2565400"/>
            <a:chExt cx="720725" cy="584992"/>
          </a:xfrm>
        </p:grpSpPr>
        <p:sp>
          <p:nvSpPr>
            <p:cNvPr id="405518" name="Line 14"/>
            <p:cNvSpPr>
              <a:spLocks noChangeShapeType="1"/>
            </p:cNvSpPr>
            <p:nvPr/>
          </p:nvSpPr>
          <p:spPr bwMode="auto">
            <a:xfrm flipV="1">
              <a:off x="4427538" y="2565400"/>
              <a:ext cx="0" cy="5849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05519" name="Line 15"/>
            <p:cNvSpPr>
              <a:spLocks noChangeShapeType="1"/>
            </p:cNvSpPr>
            <p:nvPr/>
          </p:nvSpPr>
          <p:spPr bwMode="auto">
            <a:xfrm>
              <a:off x="4427538" y="2565400"/>
              <a:ext cx="72072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277422" y="3046148"/>
            <a:ext cx="453198" cy="494508"/>
            <a:chOff x="5148263" y="3150392"/>
            <a:chExt cx="1018546" cy="494508"/>
          </a:xfrm>
        </p:grpSpPr>
        <p:sp>
          <p:nvSpPr>
            <p:cNvPr id="405520" name="Line 16"/>
            <p:cNvSpPr>
              <a:spLocks noChangeShapeType="1"/>
            </p:cNvSpPr>
            <p:nvPr/>
          </p:nvSpPr>
          <p:spPr bwMode="auto">
            <a:xfrm>
              <a:off x="5148263" y="3150392"/>
              <a:ext cx="0" cy="4945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05521" name="Line 17"/>
            <p:cNvSpPr>
              <a:spLocks noChangeShapeType="1"/>
            </p:cNvSpPr>
            <p:nvPr/>
          </p:nvSpPr>
          <p:spPr bwMode="auto">
            <a:xfrm>
              <a:off x="5148263" y="3644900"/>
              <a:ext cx="100806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2" name="Line 12"/>
            <p:cNvSpPr>
              <a:spLocks noChangeShapeType="1"/>
            </p:cNvSpPr>
            <p:nvPr/>
          </p:nvSpPr>
          <p:spPr bwMode="auto">
            <a:xfrm>
              <a:off x="6166809" y="3150392"/>
              <a:ext cx="0" cy="4945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723169" y="2461156"/>
            <a:ext cx="649031" cy="584992"/>
            <a:chOff x="6165850" y="2565400"/>
            <a:chExt cx="649031" cy="584992"/>
          </a:xfrm>
        </p:grpSpPr>
        <p:sp>
          <p:nvSpPr>
            <p:cNvPr id="405522" name="Line 18"/>
            <p:cNvSpPr>
              <a:spLocks noChangeShapeType="1"/>
            </p:cNvSpPr>
            <p:nvPr/>
          </p:nvSpPr>
          <p:spPr bwMode="auto">
            <a:xfrm flipV="1">
              <a:off x="6165850" y="2565400"/>
              <a:ext cx="0" cy="5849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05523" name="Line 19"/>
            <p:cNvSpPr>
              <a:spLocks noChangeShapeType="1"/>
            </p:cNvSpPr>
            <p:nvPr/>
          </p:nvSpPr>
          <p:spPr bwMode="auto">
            <a:xfrm>
              <a:off x="6165850" y="2565400"/>
              <a:ext cx="6477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3" name="Line 12"/>
            <p:cNvSpPr>
              <a:spLocks noChangeShapeType="1"/>
            </p:cNvSpPr>
            <p:nvPr/>
          </p:nvSpPr>
          <p:spPr bwMode="auto">
            <a:xfrm>
              <a:off x="6814881" y="2565400"/>
              <a:ext cx="0" cy="5849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1011316" y="4755151"/>
            <a:ext cx="7265384" cy="156966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lvl="1"/>
            <a:r>
              <a:rPr lang="zh-CN" altLang="en-US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松弛度</a:t>
            </a:r>
            <a:r>
              <a:rPr lang="en-US" altLang="zh-CN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=</a:t>
            </a:r>
            <a:r>
              <a:rPr lang="zh-CN" altLang="en-US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完成截止时间</a:t>
            </a:r>
            <a:r>
              <a:rPr lang="en-US" altLang="zh-CN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-</a:t>
            </a:r>
            <a:r>
              <a:rPr lang="zh-CN" altLang="en-US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当前时间</a:t>
            </a:r>
            <a:r>
              <a:rPr lang="en-US" altLang="zh-CN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-</a:t>
            </a:r>
            <a:r>
              <a:rPr lang="zh-CN" altLang="en-US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剩余执行时间</a:t>
            </a:r>
            <a:endParaRPr lang="en-US" altLang="zh-CN" sz="2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</a:endParaRPr>
          </a:p>
          <a:p>
            <a:pPr lvl="1"/>
            <a:r>
              <a:rPr lang="en-US" altLang="zh-CN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A</a:t>
            </a:r>
            <a:r>
              <a:rPr lang="zh-CN" altLang="en-US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：周期：</a:t>
            </a:r>
            <a:r>
              <a:rPr lang="en-US" altLang="zh-CN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20ms</a:t>
            </a:r>
            <a:r>
              <a:rPr lang="zh-CN" altLang="en-US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，执行时间：</a:t>
            </a:r>
            <a:r>
              <a:rPr lang="en-US" altLang="zh-CN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10ms</a:t>
            </a:r>
            <a:r>
              <a:rPr lang="zh-CN" altLang="en-US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；</a:t>
            </a:r>
          </a:p>
          <a:p>
            <a:pPr lvl="1"/>
            <a:r>
              <a:rPr lang="en-US" altLang="zh-CN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B</a:t>
            </a:r>
            <a:r>
              <a:rPr lang="zh-CN" altLang="en-US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：周期：</a:t>
            </a:r>
            <a:r>
              <a:rPr lang="en-US" altLang="zh-CN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50ms</a:t>
            </a:r>
            <a:r>
              <a:rPr lang="zh-CN" altLang="en-US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，执行时间：</a:t>
            </a:r>
            <a:r>
              <a:rPr lang="en-US" altLang="zh-CN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25ms</a:t>
            </a:r>
            <a:r>
              <a:rPr lang="zh-CN" altLang="en-US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。</a:t>
            </a:r>
            <a:endParaRPr lang="en-US" altLang="zh-CN" sz="2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</a:endParaRPr>
          </a:p>
          <a:p>
            <a:pPr lvl="1"/>
            <a:r>
              <a:rPr lang="zh-CN" altLang="en-US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抢占点：</a:t>
            </a:r>
            <a:r>
              <a:rPr lang="en-US" altLang="zh-CN" sz="2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</a:rPr>
              <a:t>10n</a:t>
            </a:r>
            <a:endParaRPr lang="zh-CN" altLang="en-US" sz="2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89" name="Line 14"/>
          <p:cNvSpPr>
            <a:spLocks noChangeShapeType="1"/>
          </p:cNvSpPr>
          <p:nvPr/>
        </p:nvSpPr>
        <p:spPr bwMode="auto">
          <a:xfrm flipV="1">
            <a:off x="4211960" y="2348880"/>
            <a:ext cx="0" cy="1296143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0" name="Line 52"/>
          <p:cNvSpPr>
            <a:spLocks noChangeShapeType="1"/>
          </p:cNvSpPr>
          <p:nvPr/>
        </p:nvSpPr>
        <p:spPr bwMode="auto">
          <a:xfrm>
            <a:off x="5277793" y="3037419"/>
            <a:ext cx="14287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91" name="组合 90"/>
          <p:cNvGrpSpPr/>
          <p:nvPr/>
        </p:nvGrpSpPr>
        <p:grpSpPr>
          <a:xfrm>
            <a:off x="4171245" y="3074706"/>
            <a:ext cx="415042" cy="503312"/>
            <a:chOff x="4263410" y="3141588"/>
            <a:chExt cx="164127" cy="503312"/>
          </a:xfrm>
        </p:grpSpPr>
        <p:sp>
          <p:nvSpPr>
            <p:cNvPr id="92" name="Line 13"/>
            <p:cNvSpPr>
              <a:spLocks noChangeShapeType="1"/>
            </p:cNvSpPr>
            <p:nvPr/>
          </p:nvSpPr>
          <p:spPr bwMode="auto">
            <a:xfrm>
              <a:off x="4263410" y="3644900"/>
              <a:ext cx="16412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94" name="Line 12"/>
            <p:cNvSpPr>
              <a:spLocks noChangeShapeType="1"/>
            </p:cNvSpPr>
            <p:nvPr/>
          </p:nvSpPr>
          <p:spPr bwMode="auto">
            <a:xfrm>
              <a:off x="4424203" y="3141588"/>
              <a:ext cx="0" cy="50331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95" name="Text Box 24"/>
          <p:cNvSpPr txBox="1">
            <a:spLocks noChangeArrowheads="1"/>
          </p:cNvSpPr>
          <p:nvPr/>
        </p:nvSpPr>
        <p:spPr bwMode="auto">
          <a:xfrm>
            <a:off x="4355976" y="1844824"/>
            <a:ext cx="720080" cy="317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zh-CN" sz="1400" b="0" dirty="0">
                <a:ea typeface="宋体" pitchFamily="2" charset="-122"/>
              </a:rPr>
              <a:t>A3(5)</a:t>
            </a:r>
          </a:p>
        </p:txBody>
      </p:sp>
      <p:grpSp>
        <p:nvGrpSpPr>
          <p:cNvPr id="96" name="组合 95"/>
          <p:cNvGrpSpPr/>
          <p:nvPr/>
        </p:nvGrpSpPr>
        <p:grpSpPr>
          <a:xfrm>
            <a:off x="4932039" y="2481820"/>
            <a:ext cx="360040" cy="574948"/>
            <a:chOff x="4472291" y="2565400"/>
            <a:chExt cx="675972" cy="574948"/>
          </a:xfrm>
        </p:grpSpPr>
        <p:sp>
          <p:nvSpPr>
            <p:cNvPr id="98" name="Line 15"/>
            <p:cNvSpPr>
              <a:spLocks noChangeShapeType="1"/>
            </p:cNvSpPr>
            <p:nvPr/>
          </p:nvSpPr>
          <p:spPr bwMode="auto">
            <a:xfrm>
              <a:off x="4472291" y="2565400"/>
              <a:ext cx="67597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99" name="Line 12"/>
            <p:cNvSpPr>
              <a:spLocks noChangeShapeType="1"/>
            </p:cNvSpPr>
            <p:nvPr/>
          </p:nvSpPr>
          <p:spPr bwMode="auto">
            <a:xfrm>
              <a:off x="5148064" y="2565400"/>
              <a:ext cx="0" cy="57494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100" name="Line 14"/>
          <p:cNvSpPr>
            <a:spLocks noChangeShapeType="1"/>
          </p:cNvSpPr>
          <p:nvPr/>
        </p:nvSpPr>
        <p:spPr bwMode="auto">
          <a:xfrm flipV="1">
            <a:off x="4939183" y="2385162"/>
            <a:ext cx="0" cy="1296143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79D9025-9BB5-5B42-87F1-18D6A78E7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08197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5526" grpId="0"/>
      <p:bldP spid="405527" grpId="0"/>
      <p:bldP spid="405528" grpId="0"/>
      <p:bldP spid="405541" grpId="0"/>
      <p:bldP spid="405542" grpId="0"/>
      <p:bldP spid="405543" grpId="0"/>
      <p:bldP spid="405544" grpId="0"/>
      <p:bldP spid="57" grpId="0"/>
      <p:bldP spid="74" grpId="0"/>
      <p:bldP spid="75" grpId="0"/>
      <p:bldP spid="89" grpId="0" animBg="1"/>
      <p:bldP spid="95" grpId="0"/>
      <p:bldP spid="100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速度单调调度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Rate Monotonic Scheduling</a:t>
            </a:r>
          </a:p>
          <a:p>
            <a:r>
              <a:rPr lang="zh-CN" altLang="en-US" dirty="0"/>
              <a:t>任务周期：周期性任务</a:t>
            </a:r>
            <a:endParaRPr lang="en-US" altLang="zh-CN" dirty="0"/>
          </a:p>
          <a:p>
            <a:r>
              <a:rPr lang="zh-CN" altLang="en-US" dirty="0"/>
              <a:t>任务速度：</a:t>
            </a:r>
            <a:r>
              <a:rPr lang="en-US" altLang="zh-CN" dirty="0"/>
              <a:t>1/</a:t>
            </a:r>
            <a:r>
              <a:rPr lang="zh-CN" altLang="en-US" dirty="0"/>
              <a:t>任务周期</a:t>
            </a:r>
            <a:endParaRPr lang="en-US" altLang="zh-CN" dirty="0"/>
          </a:p>
          <a:p>
            <a:r>
              <a:rPr lang="zh-CN" altLang="en-US" dirty="0"/>
              <a:t>速度越快，优先级越高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03B79-62FC-3F45-BA87-26687AB84405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9638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进程调度算法基本类型</a:t>
            </a:r>
            <a:endParaRPr lang="en-US" altLang="zh-CN" dirty="0"/>
          </a:p>
        </p:txBody>
      </p:sp>
      <p:sp>
        <p:nvSpPr>
          <p:cNvPr id="455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/>
              <a:t>非抢占</a:t>
            </a:r>
            <a:r>
              <a:rPr lang="en-US" altLang="zh-CN" dirty="0"/>
              <a:t>(Non-Preemptive)：</a:t>
            </a:r>
            <a:r>
              <a:rPr lang="zh-CN" altLang="en-US" dirty="0"/>
              <a:t>就绪进程</a:t>
            </a:r>
            <a:r>
              <a:rPr lang="zh-CN" altLang="en-US" dirty="0">
                <a:solidFill>
                  <a:schemeClr val="accent2"/>
                </a:solidFill>
              </a:rPr>
              <a:t>不可以</a:t>
            </a:r>
            <a:r>
              <a:rPr lang="zh-CN" altLang="en-US" dirty="0"/>
              <a:t>从运行进程手中抢占</a:t>
            </a:r>
            <a:r>
              <a:rPr lang="en-US" altLang="zh-CN" dirty="0"/>
              <a:t>CPU</a:t>
            </a:r>
            <a:r>
              <a:rPr lang="zh-CN" altLang="en-US" dirty="0"/>
              <a:t>。</a:t>
            </a:r>
          </a:p>
          <a:p>
            <a:pPr lvl="1"/>
            <a:r>
              <a:rPr lang="zh-CN" altLang="en-US" dirty="0"/>
              <a:t>一旦进程处于运行状态，直到终止</a:t>
            </a:r>
            <a:r>
              <a:rPr lang="zh-CN" altLang="en-US"/>
              <a:t>或阻塞，</a:t>
            </a:r>
            <a:r>
              <a:rPr lang="zh-CN" altLang="en-US" dirty="0"/>
              <a:t>才释放</a:t>
            </a:r>
            <a:r>
              <a:rPr lang="en-US" altLang="zh-CN" dirty="0"/>
              <a:t>CPU</a:t>
            </a:r>
            <a:endParaRPr lang="zh-CN" altLang="en-US" dirty="0"/>
          </a:p>
          <a:p>
            <a:r>
              <a:rPr lang="zh-CN" altLang="en-US" dirty="0"/>
              <a:t>抢占</a:t>
            </a:r>
            <a:r>
              <a:rPr lang="en-US" altLang="zh-CN" dirty="0"/>
              <a:t>(Preemptive)：</a:t>
            </a:r>
            <a:r>
              <a:rPr lang="zh-CN" altLang="en-US" dirty="0"/>
              <a:t>就绪进程</a:t>
            </a:r>
            <a:r>
              <a:rPr lang="zh-CN" altLang="en-US" dirty="0">
                <a:solidFill>
                  <a:schemeClr val="accent2"/>
                </a:solidFill>
              </a:rPr>
              <a:t>可以</a:t>
            </a:r>
            <a:r>
              <a:rPr lang="zh-CN" altLang="en-US" dirty="0"/>
              <a:t>从运行进程手中抢占</a:t>
            </a:r>
            <a:r>
              <a:rPr lang="en-US" altLang="zh-CN" dirty="0"/>
              <a:t>CPU</a:t>
            </a:r>
            <a:r>
              <a:rPr lang="zh-CN" altLang="en-US" dirty="0"/>
              <a:t>。</a:t>
            </a:r>
          </a:p>
          <a:p>
            <a:pPr lvl="1"/>
            <a:r>
              <a:rPr lang="zh-CN" altLang="en-US" dirty="0"/>
              <a:t>允许调度程序根据某种策略暂停当前运行的进程，将其转移到就绪状态，并选择另一个进程运行。</a:t>
            </a:r>
          </a:p>
          <a:p>
            <a:pPr lvl="1"/>
            <a:r>
              <a:rPr lang="zh-CN" altLang="en-US" dirty="0"/>
              <a:t>时机</a:t>
            </a:r>
          </a:p>
          <a:p>
            <a:pPr lvl="2"/>
            <a:r>
              <a:rPr lang="zh-CN" altLang="en-US" dirty="0"/>
              <a:t>新进程到达时，中断的发生，阻塞进程置为就绪态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60686-967B-4341-BFDA-B08DBD99BFD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261932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多处理机调度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Multi-processor Scheduling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F6C34-5194-6D42-9D33-FB022A28DD4F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30443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多处理机系统中的调度</a:t>
            </a:r>
          </a:p>
        </p:txBody>
      </p:sp>
      <p:sp>
        <p:nvSpPr>
          <p:cNvPr id="126979" name="Rectangle 1027"/>
          <p:cNvSpPr>
            <a:spLocks noGrp="1" noChangeArrowheads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紧密耦合</a:t>
            </a:r>
          </a:p>
          <a:p>
            <a:pPr lvl="1"/>
            <a:r>
              <a:rPr lang="zh-CN" altLang="en-US" dirty="0"/>
              <a:t>共享</a:t>
            </a:r>
            <a:r>
              <a:rPr lang="en-US" altLang="zh-CN" dirty="0"/>
              <a:t>RAM</a:t>
            </a:r>
            <a:r>
              <a:rPr lang="zh-CN" altLang="en-US" dirty="0"/>
              <a:t>和</a:t>
            </a:r>
            <a:r>
              <a:rPr lang="en-US" altLang="zh-CN" dirty="0"/>
              <a:t>I/O</a:t>
            </a:r>
          </a:p>
          <a:p>
            <a:pPr lvl="1"/>
            <a:r>
              <a:rPr lang="zh-CN" altLang="en-US" dirty="0"/>
              <a:t>高速总线和交叉开关连接</a:t>
            </a:r>
          </a:p>
          <a:p>
            <a:r>
              <a:rPr lang="zh-CN" altLang="en-US" dirty="0"/>
              <a:t>松弛耦合</a:t>
            </a:r>
          </a:p>
          <a:p>
            <a:pPr lvl="1"/>
            <a:r>
              <a:rPr lang="zh-CN" altLang="en-US" dirty="0"/>
              <a:t>独立</a:t>
            </a:r>
            <a:r>
              <a:rPr lang="en-US" altLang="zh-CN" dirty="0"/>
              <a:t>RAM</a:t>
            </a:r>
            <a:r>
              <a:rPr lang="zh-CN" altLang="en-US" dirty="0"/>
              <a:t>和</a:t>
            </a:r>
            <a:r>
              <a:rPr lang="en-US" altLang="zh-CN" dirty="0"/>
              <a:t>I/O</a:t>
            </a:r>
          </a:p>
          <a:p>
            <a:pPr lvl="1"/>
            <a:r>
              <a:rPr lang="zh-CN" altLang="en-US" dirty="0"/>
              <a:t>通道和通信线路连接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对称多处理器系统</a:t>
            </a:r>
          </a:p>
          <a:p>
            <a:pPr lvl="1"/>
            <a:r>
              <a:rPr lang="en-US" altLang="zh-CN" dirty="0"/>
              <a:t>SMP</a:t>
            </a:r>
            <a:r>
              <a:rPr lang="zh-CN" altLang="en-US" dirty="0"/>
              <a:t>：</a:t>
            </a:r>
            <a:r>
              <a:rPr lang="en-US" altLang="zh-CN" dirty="0"/>
              <a:t>Symmetric Multiprocessing</a:t>
            </a:r>
          </a:p>
          <a:p>
            <a:r>
              <a:rPr lang="zh-CN" altLang="en-US" dirty="0"/>
              <a:t>非对称多处理器系统</a:t>
            </a:r>
            <a:endParaRPr lang="en-US" altLang="zh-CN" dirty="0"/>
          </a:p>
          <a:p>
            <a:pPr lvl="1"/>
            <a:r>
              <a:rPr lang="en-US" altLang="zh-CN" dirty="0"/>
              <a:t>AMP</a:t>
            </a:r>
            <a:r>
              <a:rPr lang="zh-CN" altLang="en-US" dirty="0"/>
              <a:t>：</a:t>
            </a:r>
            <a:r>
              <a:rPr lang="en-US" altLang="zh-CN" dirty="0"/>
              <a:t>Asymmetric Multiprocessing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93EB-22A0-CA41-B29C-06A6CDC774D0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03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979" grpId="0" build="p"/>
      <p:bldP spid="5" grpId="0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2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进程分配方式</a:t>
            </a:r>
          </a:p>
        </p:txBody>
      </p:sp>
      <p:sp>
        <p:nvSpPr>
          <p:cNvPr id="308227" name="Rectangle 102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SMP</a:t>
            </a:r>
            <a:r>
              <a:rPr lang="zh-CN" altLang="en-US" dirty="0"/>
              <a:t>中进程分配方式</a:t>
            </a:r>
          </a:p>
          <a:p>
            <a:pPr lvl="1"/>
            <a:r>
              <a:rPr lang="zh-CN" altLang="en-US" dirty="0"/>
              <a:t>静态分配</a:t>
            </a:r>
          </a:p>
          <a:p>
            <a:pPr lvl="1"/>
            <a:r>
              <a:rPr lang="zh-CN" altLang="en-US" dirty="0"/>
              <a:t>动态分配</a:t>
            </a:r>
          </a:p>
          <a:p>
            <a:pPr lvl="2"/>
            <a:r>
              <a:rPr lang="zh-CN" altLang="en-US" dirty="0"/>
              <a:t>可防止系统中多个处理器忙闲不均</a:t>
            </a:r>
          </a:p>
          <a:p>
            <a:r>
              <a:rPr lang="zh-CN" altLang="en-US" dirty="0"/>
              <a:t>非</a:t>
            </a:r>
            <a:r>
              <a:rPr lang="en-US" altLang="zh-CN" dirty="0"/>
              <a:t>SMP</a:t>
            </a:r>
            <a:r>
              <a:rPr lang="zh-CN" altLang="en-US" dirty="0"/>
              <a:t>中进程分配方式</a:t>
            </a:r>
          </a:p>
          <a:p>
            <a:pPr lvl="1"/>
            <a:r>
              <a:rPr lang="zh-CN" altLang="en-US" dirty="0"/>
              <a:t>进程调度在主处理器上执行</a:t>
            </a:r>
          </a:p>
          <a:p>
            <a:pPr lvl="1"/>
            <a:r>
              <a:rPr lang="zh-CN" altLang="en-US" dirty="0"/>
              <a:t>有潜在的不可靠性</a:t>
            </a:r>
          </a:p>
          <a:p>
            <a:pPr lvl="1"/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97B-DD2C-ED48-9689-85338DDDC7C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328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227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SQMS</a:t>
            </a:r>
            <a:endParaRPr lang="zh-CN" altLang="en-US" dirty="0"/>
          </a:p>
        </p:txBody>
      </p:sp>
      <p:sp>
        <p:nvSpPr>
          <p:cNvPr id="11776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Single Queue Multiprocessor Scheduling</a:t>
            </a:r>
          </a:p>
          <a:p>
            <a:r>
              <a:rPr lang="zh-CN" altLang="en-US" dirty="0"/>
              <a:t>各个处理机自行在就绪队列中取任务（先纵向看，再横向看）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17870-8C98-1849-B287-1CD534B2A239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83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0" y="3518272"/>
            <a:ext cx="5283200" cy="5588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799" y="4185164"/>
            <a:ext cx="4626559" cy="217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57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63" grpId="0" uiExpand="1" build="p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SQMS</a:t>
            </a:r>
            <a:endParaRPr lang="zh-CN" altLang="en-US" dirty="0"/>
          </a:p>
        </p:txBody>
      </p:sp>
      <p:sp>
        <p:nvSpPr>
          <p:cNvPr id="11776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简单，分布式调度，多个</a:t>
            </a:r>
            <a:r>
              <a:rPr lang="en-US" altLang="zh-CN" dirty="0"/>
              <a:t>CPU</a:t>
            </a:r>
            <a:r>
              <a:rPr lang="zh-CN" altLang="en-US" dirty="0"/>
              <a:t>利用率都好</a:t>
            </a:r>
          </a:p>
          <a:p>
            <a:r>
              <a:rPr lang="zh-CN" altLang="en-US" dirty="0"/>
              <a:t>缺点：</a:t>
            </a:r>
          </a:p>
          <a:p>
            <a:pPr lvl="1"/>
            <a:r>
              <a:rPr lang="zh-CN" altLang="en-US" dirty="0"/>
              <a:t>瓶颈问题（单队列</a:t>
            </a:r>
            <a:r>
              <a:rPr lang="zh-CN" altLang="en-US" dirty="0">
                <a:sym typeface="Wingdings"/>
              </a:rPr>
              <a:t>共享资源锁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低效性：</a:t>
            </a:r>
            <a:r>
              <a:rPr lang="en-US" altLang="zh-CN" dirty="0"/>
              <a:t>cache affinity</a:t>
            </a:r>
            <a:r>
              <a:rPr lang="zh-CN" altLang="en-US" dirty="0"/>
              <a:t> （下图为改进）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7CFEF-8B5A-DA4C-97D8-04EE2F37CD7B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84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0" y="4095750"/>
            <a:ext cx="52070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14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63" grpId="0" build="p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MQMS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/>
              <a:t>Multiple Queues</a:t>
            </a:r>
          </a:p>
          <a:p>
            <a:r>
              <a:rPr kumimoji="1" lang="zh-CN" altLang="en-US" dirty="0"/>
              <a:t>每个</a:t>
            </a:r>
            <a:r>
              <a:rPr kumimoji="1" lang="en-US" altLang="zh-CN" dirty="0"/>
              <a:t>CPU</a:t>
            </a:r>
            <a:r>
              <a:rPr kumimoji="1" lang="zh-CN" altLang="en-US" dirty="0"/>
              <a:t>一个队列：没有</a:t>
            </a:r>
            <a:r>
              <a:rPr kumimoji="1" lang="en-US" altLang="zh-CN" dirty="0"/>
              <a:t>SQMS</a:t>
            </a:r>
            <a:r>
              <a:rPr kumimoji="1" lang="zh-CN" altLang="en-US" dirty="0"/>
              <a:t>的问题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新问题？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90212-A32C-064A-9542-AE3204DDD358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85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2883408"/>
            <a:ext cx="5816600" cy="9144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3876515"/>
            <a:ext cx="8406769" cy="135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32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负载不均衡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Load Imbalance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69E23-D240-494A-AE80-5F89DE452CBB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86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096436"/>
            <a:ext cx="5715000" cy="889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985436"/>
            <a:ext cx="7812360" cy="12915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4500" y="4509120"/>
            <a:ext cx="5829300" cy="635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536" y="5129186"/>
            <a:ext cx="7991872" cy="107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70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Migration &amp; Work Stealing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3DD83-7B07-1C4E-B107-67B2C352AD02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87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700808"/>
            <a:ext cx="5778500" cy="7493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68960"/>
            <a:ext cx="9144000" cy="166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1687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4" name="Rectangle 1026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成组调度</a:t>
            </a:r>
            <a:r>
              <a:rPr lang="en-US" altLang="zh-CN" dirty="0"/>
              <a:t>——Gang scheduling</a:t>
            </a:r>
            <a:r>
              <a:rPr lang="zh-CN" altLang="en-US" dirty="0"/>
              <a:t> </a:t>
            </a:r>
          </a:p>
        </p:txBody>
      </p:sp>
      <p:sp>
        <p:nvSpPr>
          <p:cNvPr id="310275" name="Rectangle 102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优点：</a:t>
            </a:r>
          </a:p>
          <a:p>
            <a:pPr lvl="1"/>
            <a:r>
              <a:rPr lang="zh-CN" altLang="en-US" dirty="0"/>
              <a:t>对相互合作的进（线）程组调度，可以减小切换，减小系统开销。</a:t>
            </a:r>
          </a:p>
          <a:p>
            <a:pPr lvl="1"/>
            <a:r>
              <a:rPr lang="zh-CN" altLang="en-US" dirty="0"/>
              <a:t>每次分配一组</a:t>
            </a:r>
            <a:r>
              <a:rPr lang="en-US" altLang="zh-CN" dirty="0"/>
              <a:t>CPU</a:t>
            </a:r>
            <a:r>
              <a:rPr lang="zh-CN" altLang="en-US" dirty="0"/>
              <a:t>，减少了调度频率。</a:t>
            </a:r>
          </a:p>
          <a:p>
            <a:r>
              <a:rPr lang="zh-CN" altLang="en-US" dirty="0"/>
              <a:t>分配时间</a:t>
            </a:r>
          </a:p>
          <a:p>
            <a:pPr lvl="1"/>
            <a:r>
              <a:rPr lang="zh-CN" altLang="en-US" dirty="0"/>
              <a:t>面向程序</a:t>
            </a:r>
          </a:p>
          <a:p>
            <a:pPr lvl="1"/>
            <a:r>
              <a:rPr lang="zh-CN" altLang="en-US" dirty="0"/>
              <a:t>面向线程：使处理机利用率更高。 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8A68C-A79A-9140-A1B9-69F456438A92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7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275" grpId="0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专用处理机分配  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Dedicated Processor Assignment</a:t>
            </a:r>
          </a:p>
          <a:p>
            <a:r>
              <a:rPr lang="zh-CN" altLang="en-US" dirty="0"/>
              <a:t>特点：每个进（线）程专用处理机，使其切换小，提高效率。</a:t>
            </a:r>
          </a:p>
          <a:p>
            <a:r>
              <a:rPr lang="zh-CN" altLang="en-US" dirty="0"/>
              <a:t>主要用于大型计算，实时系统</a:t>
            </a:r>
            <a:endParaRPr lang="en-US" altLang="zh-CN" dirty="0"/>
          </a:p>
          <a:p>
            <a:pPr lvl="1"/>
            <a:r>
              <a:rPr lang="en-US" altLang="zh-CN" dirty="0"/>
              <a:t>Sony PlayStation 3</a:t>
            </a:r>
            <a:r>
              <a:rPr lang="zh-CN" altLang="en-US" dirty="0"/>
              <a:t> </a:t>
            </a:r>
            <a:r>
              <a:rPr lang="en-US" altLang="zh-CN" dirty="0"/>
              <a:t>(PPU/SPU)</a:t>
            </a:r>
            <a:r>
              <a:rPr lang="zh-CN" altLang="en-US" dirty="0"/>
              <a:t> </a:t>
            </a:r>
            <a:r>
              <a:rPr lang="zh-CN" altLang="en-US" dirty="0">
                <a:sym typeface="Wingdings"/>
              </a:rPr>
              <a:t> </a:t>
            </a:r>
            <a:r>
              <a:rPr lang="en-US" altLang="zh-CN" dirty="0">
                <a:sym typeface="Wingdings"/>
              </a:rPr>
              <a:t>CELL</a:t>
            </a:r>
          </a:p>
          <a:p>
            <a:pPr lvl="1"/>
            <a:r>
              <a:rPr lang="zh-CN" altLang="en-US" dirty="0">
                <a:sym typeface="Wingdings"/>
              </a:rPr>
              <a:t>神威太湖之光：众核（</a:t>
            </a:r>
            <a:r>
              <a:rPr lang="en-US" altLang="zh-CN" dirty="0">
                <a:sym typeface="Wingdings"/>
              </a:rPr>
              <a:t>4+256)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90DA9-A4B1-1245-87C3-B3741959B0C2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89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817" y="4915575"/>
            <a:ext cx="2324983" cy="1307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979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1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</a:t>
            </a:r>
          </a:p>
        </p:txBody>
      </p:sp>
      <p:sp>
        <p:nvSpPr>
          <p:cNvPr id="4669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三种调度的触发事件</a:t>
            </a:r>
            <a:endParaRPr lang="en-US" altLang="zh-CN" dirty="0"/>
          </a:p>
          <a:p>
            <a:pPr lvl="1"/>
            <a:r>
              <a:rPr lang="zh-CN" altLang="en-US" dirty="0"/>
              <a:t>长程：任务创建</a:t>
            </a:r>
            <a:endParaRPr lang="en-US" altLang="zh-CN" dirty="0"/>
          </a:p>
          <a:p>
            <a:pPr lvl="1"/>
            <a:r>
              <a:rPr lang="zh-CN" altLang="en-US" dirty="0"/>
              <a:t>中程：交换</a:t>
            </a:r>
            <a:endParaRPr lang="en-US" altLang="zh-CN" dirty="0"/>
          </a:p>
          <a:p>
            <a:pPr lvl="1"/>
            <a:r>
              <a:rPr lang="zh-CN" altLang="en-US" dirty="0"/>
              <a:t>短程：时间片</a:t>
            </a:r>
            <a:r>
              <a:rPr lang="en-US" altLang="zh-CN" dirty="0"/>
              <a:t>/</a:t>
            </a:r>
            <a:r>
              <a:rPr lang="zh-CN" altLang="en-US" dirty="0"/>
              <a:t>事件发生</a:t>
            </a:r>
            <a:r>
              <a:rPr lang="en-US" altLang="zh-CN" dirty="0"/>
              <a:t>/</a:t>
            </a:r>
            <a:r>
              <a:rPr lang="zh-CN" altLang="en-US" dirty="0"/>
              <a:t>抢占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7CA48-F069-D44F-998D-8CEC5DF4A1E7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89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操作系统调度实例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845C1-80A7-B241-AC88-11D3C4133F0E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13834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Windows XP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kumimoji="1" lang="zh-CN" altLang="en-US" dirty="0"/>
              <a:t>优先级：</a:t>
            </a:r>
            <a:r>
              <a:rPr kumimoji="1" lang="en-US" altLang="zh-CN" dirty="0"/>
              <a:t>0-31</a:t>
            </a:r>
            <a:r>
              <a:rPr kumimoji="1" lang="zh-CN" altLang="en-US" dirty="0"/>
              <a:t>（数值越大，优先级越高）</a:t>
            </a:r>
            <a:endParaRPr kumimoji="1" lang="en-US" altLang="zh-CN" dirty="0"/>
          </a:p>
          <a:p>
            <a:r>
              <a:rPr kumimoji="1" lang="zh-CN" altLang="en-US" dirty="0"/>
              <a:t>新进程默认优先级</a:t>
            </a:r>
            <a:endParaRPr kumimoji="1" lang="en-US" altLang="zh-CN" dirty="0"/>
          </a:p>
          <a:p>
            <a:pPr lvl="1"/>
            <a:r>
              <a:rPr kumimoji="1" lang="en-US" altLang="zh-CN" dirty="0">
                <a:solidFill>
                  <a:schemeClr val="accent2"/>
                </a:solidFill>
              </a:rPr>
              <a:t>IDLE (4)</a:t>
            </a:r>
          </a:p>
          <a:p>
            <a:pPr lvl="1"/>
            <a:r>
              <a:rPr kumimoji="1" lang="en-US" altLang="zh-CN" dirty="0">
                <a:solidFill>
                  <a:schemeClr val="accent2"/>
                </a:solidFill>
              </a:rPr>
              <a:t>BELOW_NORMAL (6)</a:t>
            </a:r>
          </a:p>
          <a:p>
            <a:pPr lvl="1"/>
            <a:r>
              <a:rPr kumimoji="1" lang="en-US" altLang="zh-CN" dirty="0">
                <a:solidFill>
                  <a:schemeClr val="accent2"/>
                </a:solidFill>
              </a:rPr>
              <a:t>NORMAL (8)</a:t>
            </a:r>
          </a:p>
          <a:p>
            <a:pPr lvl="1"/>
            <a:r>
              <a:rPr kumimoji="1" lang="en-US" altLang="zh-CN" dirty="0">
                <a:solidFill>
                  <a:schemeClr val="accent2"/>
                </a:solidFill>
              </a:rPr>
              <a:t>ABOVE_NORMAL (10)</a:t>
            </a:r>
          </a:p>
          <a:p>
            <a:pPr lvl="1"/>
            <a:r>
              <a:rPr kumimoji="1" lang="en-US" altLang="zh-CN" dirty="0">
                <a:solidFill>
                  <a:schemeClr val="accent2"/>
                </a:solidFill>
              </a:rPr>
              <a:t>HIGH (13)</a:t>
            </a:r>
          </a:p>
          <a:p>
            <a:pPr lvl="1"/>
            <a:r>
              <a:rPr kumimoji="1" lang="en-US" altLang="zh-CN" dirty="0">
                <a:solidFill>
                  <a:schemeClr val="accent2"/>
                </a:solidFill>
              </a:rPr>
              <a:t>REALTIME (24)</a:t>
            </a:r>
          </a:p>
          <a:p>
            <a:r>
              <a:rPr kumimoji="1" lang="en-US" altLang="zh-CN" dirty="0"/>
              <a:t>NORMAL</a:t>
            </a:r>
            <a:r>
              <a:rPr kumimoji="1" lang="zh-CN" altLang="en-US" dirty="0"/>
              <a:t>进程：当前进程（当前窗口）</a:t>
            </a:r>
            <a:r>
              <a:rPr kumimoji="1" lang="zh-CN" altLang="en-US" dirty="0">
                <a:solidFill>
                  <a:schemeClr val="accent2"/>
                </a:solidFill>
              </a:rPr>
              <a:t>时间配额</a:t>
            </a:r>
            <a:r>
              <a:rPr kumimoji="1" lang="en-US" altLang="zh-CN" dirty="0">
                <a:solidFill>
                  <a:schemeClr val="accent2"/>
                </a:solidFill>
              </a:rPr>
              <a:t>(</a:t>
            </a:r>
            <a:r>
              <a:rPr kumimoji="1" lang="en-US" altLang="zh-CN" dirty="0"/>
              <a:t>time quanta</a:t>
            </a:r>
            <a:r>
              <a:rPr kumimoji="1" lang="en-US" altLang="zh-CN" dirty="0">
                <a:solidFill>
                  <a:schemeClr val="accent2"/>
                </a:solidFill>
              </a:rPr>
              <a:t>)</a:t>
            </a:r>
            <a:r>
              <a:rPr kumimoji="1" lang="zh-CN" altLang="en-US" dirty="0"/>
              <a:t>适当延长</a:t>
            </a:r>
            <a:endParaRPr kumimoji="1" lang="en-US" altLang="zh-CN" dirty="0"/>
          </a:p>
          <a:p>
            <a:r>
              <a:rPr kumimoji="1" lang="zh-CN" altLang="en-US" dirty="0"/>
              <a:t>每个进程初始一个主线程，再创建子线程</a:t>
            </a:r>
            <a:endParaRPr kumimoji="1" lang="en-US" altLang="zh-CN" dirty="0"/>
          </a:p>
          <a:p>
            <a:r>
              <a:rPr kumimoji="1" lang="zh-CN" altLang="en-US" dirty="0"/>
              <a:t>内核负责调度线程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2E46-DDA8-BC41-A2B6-80ABD4F29765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44334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Windows XP Threads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kumimoji="1" lang="zh-CN" altLang="en-US" dirty="0"/>
              <a:t>线程优先级区分为两组：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可变优先级（</a:t>
            </a:r>
            <a:r>
              <a:rPr kumimoji="1" lang="en-US" altLang="zh-CN" dirty="0"/>
              <a:t>Variable class</a:t>
            </a:r>
            <a:r>
              <a:rPr kumimoji="1" lang="zh-CN" altLang="en-US" dirty="0"/>
              <a:t>）</a:t>
            </a:r>
            <a:r>
              <a:rPr kumimoji="1" lang="en-US" altLang="zh-CN" dirty="0"/>
              <a:t> (0-15)</a:t>
            </a:r>
          </a:p>
          <a:p>
            <a:pPr lvl="1"/>
            <a:r>
              <a:rPr kumimoji="1" lang="zh-CN" altLang="en-US" dirty="0"/>
              <a:t>实时优先级（</a:t>
            </a:r>
            <a:r>
              <a:rPr kumimoji="1" lang="en-US" altLang="zh-CN" dirty="0"/>
              <a:t>Real-time class</a:t>
            </a:r>
            <a:r>
              <a:rPr kumimoji="1" lang="zh-CN" altLang="en-US" dirty="0"/>
              <a:t>）</a:t>
            </a:r>
            <a:r>
              <a:rPr kumimoji="1" lang="en-US" altLang="zh-CN" dirty="0"/>
              <a:t> (16-31)</a:t>
            </a:r>
          </a:p>
          <a:p>
            <a:r>
              <a:rPr kumimoji="1" lang="zh-CN" altLang="en-US" dirty="0"/>
              <a:t>处理器绑定</a:t>
            </a:r>
            <a:r>
              <a:rPr kumimoji="1" lang="en-US" altLang="zh-CN" dirty="0"/>
              <a:t> processor affinity</a:t>
            </a:r>
          </a:p>
          <a:p>
            <a:pPr lvl="1"/>
            <a:r>
              <a:rPr kumimoji="1" lang="en-US" altLang="zh-CN" dirty="0"/>
              <a:t>CPU</a:t>
            </a:r>
            <a:r>
              <a:rPr kumimoji="1" lang="zh-CN" altLang="en-US" dirty="0"/>
              <a:t>可以是物理的或者虚拟的</a:t>
            </a:r>
            <a:r>
              <a:rPr kumimoji="1" lang="en-US" altLang="zh-CN" dirty="0"/>
              <a:t>(hyper-threading)</a:t>
            </a:r>
          </a:p>
          <a:p>
            <a:r>
              <a:rPr kumimoji="1" lang="zh-CN" altLang="en-US" dirty="0"/>
              <a:t>每个优先级一个队列</a:t>
            </a:r>
            <a:endParaRPr kumimoji="1" lang="en-US" altLang="zh-CN" dirty="0"/>
          </a:p>
          <a:p>
            <a:r>
              <a:rPr kumimoji="1" lang="en-US" altLang="zh-CN" dirty="0"/>
              <a:t>MQ</a:t>
            </a:r>
            <a:r>
              <a:rPr kumimoji="1" lang="zh-CN" altLang="en-US" dirty="0"/>
              <a:t>调度策略：从高到底扫描队列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就绪状态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Processor affinity</a:t>
            </a:r>
            <a:r>
              <a:rPr kumimoji="1" lang="zh-CN" altLang="en-US" dirty="0"/>
              <a:t>就绪</a:t>
            </a:r>
            <a:endParaRPr kumimoji="1"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F4E1D-BB89-DF4F-BF1E-6FA965D84325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0834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Windows XP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高优先级实时线程可抢占其它线程</a:t>
            </a:r>
            <a:endParaRPr kumimoji="1" lang="en-US" altLang="zh-CN" dirty="0"/>
          </a:p>
          <a:p>
            <a:r>
              <a:rPr kumimoji="1" lang="en-US" altLang="zh-CN" dirty="0"/>
              <a:t>NORMAL</a:t>
            </a:r>
            <a:r>
              <a:rPr kumimoji="1" lang="zh-CN" altLang="en-US" dirty="0"/>
              <a:t>线程时间片结束后，优先级降低</a:t>
            </a:r>
            <a:endParaRPr kumimoji="1" lang="en-US" altLang="zh-CN" dirty="0"/>
          </a:p>
          <a:p>
            <a:r>
              <a:rPr kumimoji="1" lang="en-US" altLang="zh-CN" dirty="0"/>
              <a:t>NORMAL</a:t>
            </a:r>
            <a:r>
              <a:rPr kumimoji="1" lang="zh-CN" altLang="en-US" dirty="0"/>
              <a:t>线程等待事件发生后，优先级增大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越慢的</a:t>
            </a:r>
            <a:r>
              <a:rPr kumimoji="1" lang="en-US" altLang="zh-CN" dirty="0"/>
              <a:t>I/O</a:t>
            </a:r>
            <a:r>
              <a:rPr kumimoji="1" lang="zh-CN" altLang="en-US" dirty="0"/>
              <a:t>（</a:t>
            </a:r>
            <a:r>
              <a:rPr kumimoji="1" lang="en-US" altLang="zh-CN" dirty="0" err="1"/>
              <a:t>kbd</a:t>
            </a:r>
            <a:r>
              <a:rPr kumimoji="1" lang="zh-CN" altLang="en-US" dirty="0"/>
              <a:t>）时间，优先级提升越大</a:t>
            </a:r>
            <a:endParaRPr kumimoji="1" lang="en-US" altLang="zh-CN" dirty="0"/>
          </a:p>
          <a:p>
            <a:r>
              <a:rPr kumimoji="1" lang="zh-CN" altLang="en-US" dirty="0"/>
              <a:t>当前窗口的线程优先级增大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9394F-2371-0241-BEF0-37863B731D3D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93218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基于优先级的可抢占式调度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实时任务被赋予较高优先级，以便与其它进程区分</a:t>
            </a:r>
            <a:endParaRPr kumimoji="1" lang="en-US" altLang="zh-CN" dirty="0"/>
          </a:p>
          <a:p>
            <a:r>
              <a:rPr kumimoji="1" lang="zh-CN" altLang="en-US" dirty="0"/>
              <a:t>优先级随时间片结束变化。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4FADF-CF12-E945-A270-5C848BD9F9FD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373453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Java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CN" altLang="en-US" dirty="0"/>
              <a:t>基于优先级调度（</a:t>
            </a:r>
            <a:r>
              <a:rPr kumimoji="1" lang="en-US" altLang="zh-CN" dirty="0"/>
              <a:t>loosely-defined scheduling policy based on priorities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与父线程相同，默认</a:t>
            </a:r>
            <a:r>
              <a:rPr kumimoji="1" lang="en-US" altLang="zh-CN" dirty="0"/>
              <a:t>1-10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保持不变，直到调用：</a:t>
            </a:r>
            <a:r>
              <a:rPr kumimoji="1" lang="en-US" altLang="zh-CN" dirty="0" err="1">
                <a:latin typeface="Courier New"/>
                <a:cs typeface="Courier New"/>
              </a:rPr>
              <a:t>setPriority</a:t>
            </a:r>
            <a:endParaRPr kumimoji="1" lang="en-US" altLang="zh-CN" dirty="0"/>
          </a:p>
          <a:p>
            <a:r>
              <a:rPr kumimoji="1" lang="zh-CN" altLang="en-US" dirty="0"/>
              <a:t>基于时间片，线程一直执行至：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时间配额用完；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I/O</a:t>
            </a:r>
            <a:r>
              <a:rPr kumimoji="1" lang="zh-CN" altLang="en-US" dirty="0"/>
              <a:t>等待；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退出</a:t>
            </a:r>
            <a:r>
              <a:rPr kumimoji="1" lang="en-US" altLang="zh-CN" dirty="0"/>
              <a:t>run()</a:t>
            </a:r>
            <a:r>
              <a:rPr kumimoji="1" lang="zh-CN" altLang="en-US" dirty="0"/>
              <a:t>函数</a:t>
            </a:r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68BF2-51CA-AC4E-8B4B-0676E3A07138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84504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hlinkClick r:id="rId2"/>
              </a:rPr>
              <a:t>http://en.wikipedia.org/wiki/Scheduling_algorithm</a:t>
            </a:r>
            <a:endParaRPr lang="en-US" altLang="zh-CN" dirty="0">
              <a:hlinkClick r:id="rId3"/>
            </a:endParaRPr>
          </a:p>
          <a:p>
            <a:r>
              <a:rPr lang="en-US" altLang="zh-CN" dirty="0">
                <a:hlinkClick r:id="rId3"/>
              </a:rPr>
              <a:t>http://en.wikipedia.org/wiki/O(1)_scheduler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http://en.wikipedia.org/wiki/Completely_Fair_Scheduler</a:t>
            </a:r>
            <a:endParaRPr lang="en-US" altLang="zh-CN" dirty="0"/>
          </a:p>
          <a:p>
            <a:r>
              <a:rPr lang="en-US" altLang="zh-CN" dirty="0">
                <a:hlinkClick r:id="rId5"/>
              </a:rPr>
              <a:t>http://en.wikipedia.org/wiki/Multiprocessor_scheduling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51B4E-7294-C441-A8BD-A57338A7A092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140332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谢谢！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15706-37DC-4E47-9444-3EAA996E625C}" type="datetime1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0417759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XRN_Arial_华文细黑">
      <a:majorFont>
        <a:latin typeface="Arial"/>
        <a:ea typeface="华文细黑"/>
        <a:cs typeface=""/>
      </a:majorFont>
      <a:minorFont>
        <a:latin typeface="Arial"/>
        <a:ea typeface="华文细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4010</TotalTime>
  <Words>5315</Words>
  <Application>Microsoft Macintosh PowerPoint</Application>
  <PresentationFormat>全屏显示(4:3)</PresentationFormat>
  <Paragraphs>1368</Paragraphs>
  <Slides>97</Slides>
  <Notes>9</Notes>
  <HiddenSlides>2</HiddenSlides>
  <MMClips>1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97</vt:i4>
      </vt:variant>
    </vt:vector>
  </HeadingPairs>
  <TitlesOfParts>
    <vt:vector size="110" baseType="lpstr">
      <vt:lpstr>黑体</vt:lpstr>
      <vt:lpstr>华文细黑</vt:lpstr>
      <vt:lpstr>宋体</vt:lpstr>
      <vt:lpstr>Arial Unicode MS</vt:lpstr>
      <vt:lpstr>Arial</vt:lpstr>
      <vt:lpstr>Arial</vt:lpstr>
      <vt:lpstr>Calibri</vt:lpstr>
      <vt:lpstr>Cambria Math</vt:lpstr>
      <vt:lpstr>Courier New</vt:lpstr>
      <vt:lpstr>Monotype Sorts</vt:lpstr>
      <vt:lpstr>Times New Roman</vt:lpstr>
      <vt:lpstr>自定义设计方案</vt:lpstr>
      <vt:lpstr>公式</vt:lpstr>
      <vt:lpstr>3、处理机调度</vt:lpstr>
      <vt:lpstr>处理机调度</vt:lpstr>
      <vt:lpstr>调度的目标、原则和方式</vt:lpstr>
      <vt:lpstr>调度方式</vt:lpstr>
      <vt:lpstr>高级调度</vt:lpstr>
      <vt:lpstr>中级调度</vt:lpstr>
      <vt:lpstr>低级调度</vt:lpstr>
      <vt:lpstr>进程调度算法基本类型</vt:lpstr>
      <vt:lpstr>思考</vt:lpstr>
      <vt:lpstr>单处理机调度</vt:lpstr>
      <vt:lpstr>调度的队列模型</vt:lpstr>
      <vt:lpstr>调度的队列模型</vt:lpstr>
      <vt:lpstr>三级调度</vt:lpstr>
      <vt:lpstr>调度的原则</vt:lpstr>
      <vt:lpstr>面向用户的准则</vt:lpstr>
      <vt:lpstr>周转时间</vt:lpstr>
      <vt:lpstr>响应时间 Response Time</vt:lpstr>
      <vt:lpstr>其它</vt:lpstr>
      <vt:lpstr>面向系统的准则</vt:lpstr>
      <vt:lpstr>程序特征</vt:lpstr>
      <vt:lpstr>调度算法——资源分配问题 </vt:lpstr>
      <vt:lpstr>先来先服务——FCFS</vt:lpstr>
      <vt:lpstr>举例</vt:lpstr>
      <vt:lpstr>FCFS</vt:lpstr>
      <vt:lpstr>先来先服务——FCFS</vt:lpstr>
      <vt:lpstr>最短作业优先</vt:lpstr>
      <vt:lpstr>SJF</vt:lpstr>
      <vt:lpstr>最短作业优先</vt:lpstr>
      <vt:lpstr>课堂练习</vt:lpstr>
      <vt:lpstr>课堂练习</vt:lpstr>
      <vt:lpstr>轮转调度RR(Round Robin)</vt:lpstr>
      <vt:lpstr>时间片轮转调度(q=1)</vt:lpstr>
      <vt:lpstr>轮转调度</vt:lpstr>
      <vt:lpstr>课堂练习</vt:lpstr>
      <vt:lpstr>最短剩余时间调度SRT</vt:lpstr>
      <vt:lpstr>最短剩余时间调度SRT</vt:lpstr>
      <vt:lpstr>基于优先权/级的调度算法</vt:lpstr>
      <vt:lpstr>静态优先级</vt:lpstr>
      <vt:lpstr>优先级调度</vt:lpstr>
      <vt:lpstr>动态优先级</vt:lpstr>
      <vt:lpstr>高响应比优先算法HRRN</vt:lpstr>
      <vt:lpstr>多级队列调度算法</vt:lpstr>
      <vt:lpstr>多级队列调度算法</vt:lpstr>
      <vt:lpstr>多级队列调度算法</vt:lpstr>
      <vt:lpstr>多级反馈队列调度</vt:lpstr>
      <vt:lpstr>多级反馈队列调度</vt:lpstr>
      <vt:lpstr>多级队列反馈调度算法</vt:lpstr>
      <vt:lpstr>多级反馈队列调度过程</vt:lpstr>
      <vt:lpstr>Example</vt:lpstr>
      <vt:lpstr>调度算法举例——甘特图</vt:lpstr>
      <vt:lpstr>先来先服务(FCFS)</vt:lpstr>
      <vt:lpstr>时间片轮转调度(q=1)</vt:lpstr>
      <vt:lpstr>时间片轮转调度(q=4)</vt:lpstr>
      <vt:lpstr>短作业优先调度(SJF)</vt:lpstr>
      <vt:lpstr>响应比优先调度(HRRN)</vt:lpstr>
      <vt:lpstr>多级反馈队列调度(q=1)</vt:lpstr>
      <vt:lpstr>多级反馈队列调度(q=2i)</vt:lpstr>
      <vt:lpstr>调度算法例子</vt:lpstr>
      <vt:lpstr>例子</vt:lpstr>
      <vt:lpstr>先来先服务（FCFS）</vt:lpstr>
      <vt:lpstr>最短作业优先算法(SJF)</vt:lpstr>
      <vt:lpstr>最高响应比优先算法(HRRN)</vt:lpstr>
      <vt:lpstr>PowerPoint 演示文稿</vt:lpstr>
      <vt:lpstr>问题</vt:lpstr>
      <vt:lpstr>作业3</vt:lpstr>
      <vt:lpstr>实时调度</vt:lpstr>
      <vt:lpstr>实时调度的基本条件</vt:lpstr>
      <vt:lpstr>系统处理能力下界 </vt:lpstr>
      <vt:lpstr>实时调度算法的分类</vt:lpstr>
      <vt:lpstr>时间片轮转调度</vt:lpstr>
      <vt:lpstr>基于优先级的非抢占调度</vt:lpstr>
      <vt:lpstr>基于抢占点的抢占调度</vt:lpstr>
      <vt:lpstr>立即抢占调度</vt:lpstr>
      <vt:lpstr>实时调度算法</vt:lpstr>
      <vt:lpstr>EDF实例</vt:lpstr>
      <vt:lpstr>最低松弛度优先算法</vt:lpstr>
      <vt:lpstr>LLF例子</vt:lpstr>
      <vt:lpstr>LLF例子</vt:lpstr>
      <vt:lpstr>速度单调调度</vt:lpstr>
      <vt:lpstr>多处理机调度</vt:lpstr>
      <vt:lpstr>多处理机系统中的调度</vt:lpstr>
      <vt:lpstr>进程分配方式</vt:lpstr>
      <vt:lpstr>SQMS</vt:lpstr>
      <vt:lpstr>SQMS</vt:lpstr>
      <vt:lpstr>MQMS</vt:lpstr>
      <vt:lpstr>负载不均衡</vt:lpstr>
      <vt:lpstr>Migration &amp; Work Stealing</vt:lpstr>
      <vt:lpstr>成组调度——Gang scheduling </vt:lpstr>
      <vt:lpstr>专用处理机分配  </vt:lpstr>
      <vt:lpstr>操作系统调度实例</vt:lpstr>
      <vt:lpstr>Windows XP</vt:lpstr>
      <vt:lpstr>Windows XP Threads</vt:lpstr>
      <vt:lpstr>Windows XP</vt:lpstr>
      <vt:lpstr>Linux</vt:lpstr>
      <vt:lpstr>Java</vt:lpstr>
      <vt:lpstr>参考资料</vt:lpstr>
      <vt:lpstr>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Ruini Xue</dc:creator>
  <cp:lastModifiedBy>Xue Ruini</cp:lastModifiedBy>
  <cp:revision>665</cp:revision>
  <dcterms:created xsi:type="dcterms:W3CDTF">2011-11-29T05:26:36Z</dcterms:created>
  <dcterms:modified xsi:type="dcterms:W3CDTF">2020-10-08T03:06:41Z</dcterms:modified>
</cp:coreProperties>
</file>

<file path=docProps/thumbnail.jpeg>
</file>